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Τίτλο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Έλλειψη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Θέση ημερομηνίας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B792-2FAA-4F4A-AB48-9D7C1FB297AB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206E1F-1F3B-41EA-B605-DB15BB8B5B25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B792-2FAA-4F4A-AB48-9D7C1FB297AB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6E1F-1F3B-41EA-B605-DB15BB8B5B2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B792-2FAA-4F4A-AB48-9D7C1FB297AB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6E1F-1F3B-41EA-B605-DB15BB8B5B2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BDB792-2FAA-4F4A-AB48-9D7C1FB297AB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8206E1F-1F3B-41EA-B605-DB15BB8B5B25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Θέση υποσέλιδου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Τίτλο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B792-2FAA-4F4A-AB48-9D7C1FB297AB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6E1F-1F3B-41EA-B605-DB15BB8B5B25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B792-2FAA-4F4A-AB48-9D7C1FB297AB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6E1F-1F3B-41EA-B605-DB15BB8B5B25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6E1F-1F3B-41EA-B605-DB15BB8B5B25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B792-2FAA-4F4A-AB48-9D7C1FB297AB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32" name="Θέση περιεχομένου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Θέση περιεχομένου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2" name="Θέση κειμένου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B792-2FAA-4F4A-AB48-9D7C1FB297AB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6E1F-1F3B-41EA-B605-DB15BB8B5B25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B792-2FAA-4F4A-AB48-9D7C1FB297AB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6E1F-1F3B-41EA-B605-DB15BB8B5B2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Θέση περιεχομένου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31" name="Τίτλο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BDB792-2FAA-4F4A-AB48-9D7C1FB297AB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206E1F-1F3B-41EA-B605-DB15BB8B5B25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B792-2FAA-4F4A-AB48-9D7C1FB297AB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206E1F-1F3B-41EA-B605-DB15BB8B5B25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κειμένου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0BDB792-2FAA-4F4A-AB48-9D7C1FB297AB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8206E1F-1F3B-41EA-B605-DB15BB8B5B25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LOGO EK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92088" cy="7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ΙΔΡΥΜΑ ΒΑΡΔΙΝΟΓΙΑΝΝΗ\ΕΞΩΦΥΛΛΟ -ΛΕΜΕ ΤΗΝ ΑΛΗΘΕΙ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2838"/>
            <a:ext cx="3406837" cy="488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ΙΔΡΥΜΑ ΒΑΡΔΙΝΟΓΙΑΝΝΗ\idrima-vardinogianni.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46473"/>
            <a:ext cx="727918" cy="72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8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Ελλειψοειδής επεξήγηση 4"/>
          <p:cNvSpPr/>
          <p:nvPr/>
        </p:nvSpPr>
        <p:spPr>
          <a:xfrm rot="267502">
            <a:off x="3060524" y="382885"/>
            <a:ext cx="5112568" cy="29523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 am a Latin American</a:t>
            </a:r>
          </a:p>
          <a:p>
            <a:pPr algn="ctr"/>
            <a:r>
              <a:rPr lang="en-US" sz="1600" dirty="0"/>
              <a:t>I am not receiving this prize </a:t>
            </a:r>
            <a:endParaRPr lang="el-GR" sz="1600" dirty="0" smtClean="0"/>
          </a:p>
          <a:p>
            <a:pPr algn="ctr"/>
            <a:r>
              <a:rPr lang="en-US" sz="1600" dirty="0" smtClean="0"/>
              <a:t>as </a:t>
            </a:r>
            <a:r>
              <a:rPr lang="en-US" sz="1600" dirty="0"/>
              <a:t>Oscar Arias, any more </a:t>
            </a:r>
            <a:endParaRPr lang="el-GR" sz="1600" dirty="0" smtClean="0"/>
          </a:p>
          <a:p>
            <a:pPr algn="ctr"/>
            <a:r>
              <a:rPr lang="en-US" sz="1600" dirty="0" smtClean="0"/>
              <a:t>than </a:t>
            </a:r>
            <a:r>
              <a:rPr lang="en-US" sz="1600" dirty="0"/>
              <a:t>I am receiving it </a:t>
            </a:r>
            <a:endParaRPr lang="el-GR" sz="1600" dirty="0" smtClean="0"/>
          </a:p>
          <a:p>
            <a:pPr algn="ctr"/>
            <a:r>
              <a:rPr lang="en-US" sz="1600" dirty="0" smtClean="0"/>
              <a:t>as </a:t>
            </a:r>
            <a:r>
              <a:rPr lang="en-US" sz="1600" dirty="0"/>
              <a:t>the president of my country. </a:t>
            </a:r>
            <a:endParaRPr lang="el-GR" sz="1600" dirty="0" smtClean="0"/>
          </a:p>
          <a:p>
            <a:pPr algn="ctr"/>
            <a:r>
              <a:rPr lang="en-US" sz="1600" dirty="0" smtClean="0"/>
              <a:t>While </a:t>
            </a:r>
            <a:r>
              <a:rPr lang="en-US" sz="1600" dirty="0"/>
              <a:t>I have not the arrogance </a:t>
            </a:r>
            <a:endParaRPr lang="el-GR" sz="1600" dirty="0" smtClean="0"/>
          </a:p>
          <a:p>
            <a:pPr algn="ctr"/>
            <a:r>
              <a:rPr lang="en-US" sz="1600" dirty="0" smtClean="0"/>
              <a:t>to </a:t>
            </a:r>
            <a:r>
              <a:rPr lang="en-US" sz="1600" dirty="0"/>
              <a:t>presume to represent anyone, neither do I fear the humility </a:t>
            </a:r>
            <a:endParaRPr lang="el-GR" sz="1600" dirty="0" smtClean="0"/>
          </a:p>
          <a:p>
            <a:pPr algn="ctr"/>
            <a:r>
              <a:rPr lang="en-US" sz="1600" dirty="0" smtClean="0"/>
              <a:t>which </a:t>
            </a:r>
            <a:r>
              <a:rPr lang="en-US" sz="1600" dirty="0"/>
              <a:t>identifies me with everyone, </a:t>
            </a:r>
            <a:endParaRPr lang="el-GR" sz="1600" dirty="0" smtClean="0"/>
          </a:p>
          <a:p>
            <a:pPr algn="ctr"/>
            <a:r>
              <a:rPr lang="en-US" sz="1600" dirty="0" smtClean="0"/>
              <a:t>and </a:t>
            </a:r>
            <a:r>
              <a:rPr lang="en-US" sz="1600" dirty="0"/>
              <a:t>with their great causes.</a:t>
            </a:r>
          </a:p>
        </p:txBody>
      </p:sp>
      <p:pic>
        <p:nvPicPr>
          <p:cNvPr id="6" name="Picture 4" descr="F:\ΙΔΡΥΜΑ ΒΑΡΔΙΝΟΓΙΑΝΝΗ\idrima-vardinogianni.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46473"/>
            <a:ext cx="727918" cy="72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LOGO EK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92088" cy="7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ÎÏÎ¿ÏÎ­Î»ÎµÏÎ¼Î± ÎµÎ¹ÎºÏÎ½Î±Ï Î³Î¹Î± oscar ari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3667793" cy="24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8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74114"/>
            <a:ext cx="4983516" cy="233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55352"/>
            <a:ext cx="4032448" cy="235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:\ΙΔΡΥΜΑ ΒΑΡΔΙΝΟΓΙΑΝΝΗ\idrima-vardinogianni.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46473"/>
            <a:ext cx="727918" cy="72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LOGO EK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92088" cy="7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37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LOGO EK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92088" cy="7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ΙΔΡΥΜΑ ΒΑΡΔΙΝΟΓΙΑΝΝΗ\ΕΞΩΦΥΛΛΟ -ΛΕΜΕ ΤΗΝ ΑΛΗΘΕΙ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7419"/>
            <a:ext cx="2013222" cy="28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ΙΔΡΥΜΑ ΒΑΡΔΙΝΟΓΙΑΝΝΗ\idrima-vardinogianni.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46473"/>
            <a:ext cx="727918" cy="72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3768685"/>
            <a:ext cx="56166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Σας </a:t>
            </a:r>
            <a:r>
              <a:rPr lang="el-GR" sz="2800" dirty="0"/>
              <a:t>ευχαριστούμε</a:t>
            </a:r>
            <a:r>
              <a:rPr lang="el-GR" sz="2400" dirty="0"/>
              <a:t> πολύ!</a:t>
            </a:r>
            <a:br>
              <a:rPr lang="el-GR" sz="2400" dirty="0"/>
            </a:br>
            <a:endParaRPr lang="el-G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58" y="4640842"/>
            <a:ext cx="2719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err="1" smtClean="0"/>
              <a:t>Βάλια</a:t>
            </a:r>
            <a:r>
              <a:rPr lang="el-GR" sz="2000" dirty="0" smtClean="0"/>
              <a:t> Θωμοπούλου</a:t>
            </a:r>
            <a:br>
              <a:rPr lang="el-GR" sz="2000" dirty="0" smtClean="0"/>
            </a:br>
            <a:r>
              <a:rPr lang="el-GR" sz="2000" dirty="0" smtClean="0"/>
              <a:t>Γωγώ </a:t>
            </a:r>
            <a:r>
              <a:rPr lang="el-GR" sz="2000" dirty="0" err="1" smtClean="0"/>
              <a:t>Γιαννοπούλου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73669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Υπότιτλο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ΥΠΕΡΜΑΧΟΣ ΤΩΝ ΑΝΘΡΩΠΙΝΩΝ ΔΙΚΑΙΩΜΑΤΩΝ…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Óscar</a:t>
            </a:r>
            <a:r>
              <a:rPr lang="en-US" dirty="0" smtClean="0"/>
              <a:t> Rafael de </a:t>
            </a:r>
            <a:r>
              <a:rPr lang="en-US" dirty="0" err="1" smtClean="0"/>
              <a:t>Jesús</a:t>
            </a:r>
            <a:r>
              <a:rPr lang="en-US" dirty="0" smtClean="0"/>
              <a:t> Arias Sánchez</a:t>
            </a:r>
            <a:endParaRPr lang="el-GR" dirty="0"/>
          </a:p>
        </p:txBody>
      </p:sp>
      <p:pic>
        <p:nvPicPr>
          <p:cNvPr id="1028" name="Picture 4" descr="F:\ΙΔΡΥΜΑ ΒΑΡΔΙΝΟΓΙΑΝΝΗ\idrima-vardinogianni.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46473"/>
            <a:ext cx="727918" cy="72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LOGO EK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92088" cy="7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84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Έλλειψη 2"/>
          <p:cNvSpPr/>
          <p:nvPr/>
        </p:nvSpPr>
        <p:spPr>
          <a:xfrm>
            <a:off x="2887246" y="548680"/>
            <a:ext cx="360040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Óscar</a:t>
            </a:r>
            <a:r>
              <a:rPr lang="en-US" sz="3200" dirty="0"/>
              <a:t> </a:t>
            </a:r>
            <a:r>
              <a:rPr lang="en-US" sz="3200" dirty="0" smtClean="0"/>
              <a:t>Arias</a:t>
            </a:r>
            <a:endParaRPr lang="el-GR" sz="3200" dirty="0"/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 flipH="1">
            <a:off x="2015716" y="1412776"/>
            <a:ext cx="108012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Έλλειψη 6"/>
          <p:cNvSpPr/>
          <p:nvPr/>
        </p:nvSpPr>
        <p:spPr>
          <a:xfrm>
            <a:off x="107504" y="2636912"/>
            <a:ext cx="3160330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</a:t>
            </a:r>
            <a:r>
              <a:rPr lang="el-GR" dirty="0" smtClean="0"/>
              <a:t>ολιτικός</a:t>
            </a:r>
            <a:endParaRPr lang="en-US" dirty="0" smtClean="0"/>
          </a:p>
          <a:p>
            <a:pPr algn="ctr"/>
            <a:r>
              <a:rPr lang="el-GR" dirty="0" smtClean="0"/>
              <a:t> </a:t>
            </a:r>
            <a:r>
              <a:rPr lang="el-GR" dirty="0"/>
              <a:t>από την Κόστα Ρίκα</a:t>
            </a:r>
          </a:p>
          <a:p>
            <a:pPr algn="ctr"/>
            <a:r>
              <a:rPr lang="el-GR" dirty="0"/>
              <a:t>πρόεδρος </a:t>
            </a:r>
            <a:endParaRPr lang="en-US" dirty="0" smtClean="0"/>
          </a:p>
          <a:p>
            <a:pPr algn="ctr"/>
            <a:r>
              <a:rPr lang="el-GR" dirty="0" smtClean="0"/>
              <a:t>από </a:t>
            </a:r>
            <a:r>
              <a:rPr lang="el-GR" dirty="0"/>
              <a:t>το </a:t>
            </a:r>
            <a:r>
              <a:rPr lang="el-GR" dirty="0" smtClean="0"/>
              <a:t>2006</a:t>
            </a:r>
            <a:endParaRPr lang="en-US" dirty="0" smtClean="0"/>
          </a:p>
          <a:p>
            <a:pPr algn="ctr"/>
            <a:r>
              <a:rPr lang="el-GR" dirty="0" smtClean="0"/>
              <a:t> </a:t>
            </a:r>
            <a:r>
              <a:rPr lang="el-GR" dirty="0"/>
              <a:t>ως το </a:t>
            </a:r>
            <a:r>
              <a:rPr lang="el-GR" dirty="0" smtClean="0"/>
              <a:t>2010</a:t>
            </a:r>
            <a:endParaRPr lang="el-GR" dirty="0"/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 flipH="1">
            <a:off x="4687446" y="1772816"/>
            <a:ext cx="24459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Έλλειψη 9"/>
          <p:cNvSpPr/>
          <p:nvPr/>
        </p:nvSpPr>
        <p:spPr>
          <a:xfrm>
            <a:off x="3267834" y="2937540"/>
            <a:ext cx="2600310" cy="1643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</a:t>
            </a:r>
            <a:r>
              <a:rPr lang="el-GR" dirty="0" smtClean="0"/>
              <a:t>νήκει</a:t>
            </a:r>
            <a:endParaRPr lang="en-US" dirty="0" smtClean="0"/>
          </a:p>
          <a:p>
            <a:pPr algn="ctr"/>
            <a:r>
              <a:rPr lang="el-GR" dirty="0" smtClean="0"/>
              <a:t> </a:t>
            </a:r>
            <a:r>
              <a:rPr lang="el-GR" dirty="0"/>
              <a:t>στο κόμμα PLN (</a:t>
            </a:r>
            <a:r>
              <a:rPr lang="el-GR" dirty="0" smtClean="0"/>
              <a:t>Εθνικό Κόμμα </a:t>
            </a:r>
            <a:r>
              <a:rPr lang="el-GR" dirty="0"/>
              <a:t>Φιλελευθέρων</a:t>
            </a:r>
            <a:r>
              <a:rPr lang="el-GR" dirty="0" smtClean="0"/>
              <a:t>) </a:t>
            </a:r>
            <a:endParaRPr lang="el-GR" dirty="0"/>
          </a:p>
        </p:txBody>
      </p:sp>
      <p:sp>
        <p:nvSpPr>
          <p:cNvPr id="11" name="Έλλειψη 10"/>
          <p:cNvSpPr/>
          <p:nvPr/>
        </p:nvSpPr>
        <p:spPr>
          <a:xfrm>
            <a:off x="5759624" y="2512348"/>
            <a:ext cx="3384376" cy="1780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σπούδασε </a:t>
            </a:r>
            <a:endParaRPr lang="en-US" dirty="0" smtClean="0"/>
          </a:p>
          <a:p>
            <a:pPr algn="ctr"/>
            <a:r>
              <a:rPr lang="el-GR" dirty="0" smtClean="0"/>
              <a:t>στις </a:t>
            </a:r>
            <a:r>
              <a:rPr lang="el-GR" dirty="0"/>
              <a:t>Ηνωμένες Πολιτείες </a:t>
            </a:r>
            <a:endParaRPr lang="en-US" dirty="0" smtClean="0"/>
          </a:p>
          <a:p>
            <a:pPr algn="ctr"/>
            <a:r>
              <a:rPr lang="el-GR" dirty="0" smtClean="0"/>
              <a:t>και αποφοίτησε</a:t>
            </a:r>
            <a:endParaRPr lang="en-US" dirty="0" smtClean="0"/>
          </a:p>
          <a:p>
            <a:pPr algn="ctr"/>
            <a:r>
              <a:rPr lang="el-GR" dirty="0" smtClean="0"/>
              <a:t> </a:t>
            </a:r>
            <a:r>
              <a:rPr lang="el-GR" dirty="0"/>
              <a:t>από τη Νομική </a:t>
            </a:r>
            <a:endParaRPr lang="en-US" dirty="0" smtClean="0"/>
          </a:p>
          <a:p>
            <a:pPr algn="ctr"/>
            <a:r>
              <a:rPr lang="el-GR" dirty="0" smtClean="0"/>
              <a:t>στην </a:t>
            </a:r>
            <a:r>
              <a:rPr lang="el-GR" dirty="0"/>
              <a:t>Κόστα </a:t>
            </a:r>
            <a:r>
              <a:rPr lang="el-GR" dirty="0" smtClean="0"/>
              <a:t>Ρίκα</a:t>
            </a:r>
            <a:endParaRPr lang="el-GR" dirty="0"/>
          </a:p>
        </p:txBody>
      </p:sp>
      <p:cxnSp>
        <p:nvCxnSpPr>
          <p:cNvPr id="15" name="Ευθύγραμμο βέλος σύνδεσης 14"/>
          <p:cNvCxnSpPr/>
          <p:nvPr/>
        </p:nvCxnSpPr>
        <p:spPr>
          <a:xfrm>
            <a:off x="6156176" y="1556792"/>
            <a:ext cx="43204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Έλλειψη 16"/>
          <p:cNvSpPr/>
          <p:nvPr/>
        </p:nvSpPr>
        <p:spPr>
          <a:xfrm>
            <a:off x="2555776" y="2145452"/>
            <a:ext cx="201622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γ</a:t>
            </a:r>
            <a:r>
              <a:rPr lang="el-GR" dirty="0" smtClean="0"/>
              <a:t>εννήθηκε </a:t>
            </a:r>
            <a:r>
              <a:rPr lang="el-GR" dirty="0"/>
              <a:t>το 1940</a:t>
            </a:r>
          </a:p>
        </p:txBody>
      </p:sp>
      <p:sp>
        <p:nvSpPr>
          <p:cNvPr id="18" name="Ορθογώνιο 17"/>
          <p:cNvSpPr/>
          <p:nvPr/>
        </p:nvSpPr>
        <p:spPr>
          <a:xfrm>
            <a:off x="6588224" y="4292538"/>
            <a:ext cx="2016224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κ</a:t>
            </a:r>
            <a:r>
              <a:rPr lang="el-GR" dirty="0" smtClean="0"/>
              <a:t>έρδισε</a:t>
            </a:r>
            <a:endParaRPr lang="en-US" dirty="0" smtClean="0"/>
          </a:p>
          <a:p>
            <a:pPr algn="ctr"/>
            <a:r>
              <a:rPr lang="el-GR" dirty="0" smtClean="0"/>
              <a:t> </a:t>
            </a:r>
            <a:r>
              <a:rPr lang="el-GR" dirty="0"/>
              <a:t>τον σεβασμό ηγετών </a:t>
            </a:r>
            <a:endParaRPr lang="en-US" dirty="0" smtClean="0"/>
          </a:p>
          <a:p>
            <a:pPr algn="ctr"/>
            <a:r>
              <a:rPr lang="el-GR" dirty="0" smtClean="0"/>
              <a:t>και </a:t>
            </a:r>
            <a:r>
              <a:rPr lang="el-GR" dirty="0"/>
              <a:t>ανθρωπιστών σε όλο τον κόσμο </a:t>
            </a:r>
          </a:p>
        </p:txBody>
      </p:sp>
      <p:sp>
        <p:nvSpPr>
          <p:cNvPr id="19" name="Ορθογώνιο 18"/>
          <p:cNvSpPr/>
          <p:nvPr/>
        </p:nvSpPr>
        <p:spPr>
          <a:xfrm>
            <a:off x="3059832" y="5157192"/>
            <a:ext cx="2304256" cy="1260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έφερε την ειρήνη στην Κεντρική Αμερική</a:t>
            </a:r>
          </a:p>
        </p:txBody>
      </p:sp>
      <p:cxnSp>
        <p:nvCxnSpPr>
          <p:cNvPr id="21" name="Ευθύγραμμο βέλος σύνδεσης 20"/>
          <p:cNvCxnSpPr>
            <a:endCxn id="17" idx="0"/>
          </p:cNvCxnSpPr>
          <p:nvPr/>
        </p:nvCxnSpPr>
        <p:spPr>
          <a:xfrm flipH="1">
            <a:off x="3563888" y="1628800"/>
            <a:ext cx="72008" cy="516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F:\ΙΔΡΥΜΑ ΒΑΡΔΙΝΟΓΙΑΝΝΗ\idrima-vardinogianni.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46473"/>
            <a:ext cx="727918" cy="72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:\LOGO EK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92088" cy="7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9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260648"/>
            <a:ext cx="4320481" cy="1381752"/>
          </a:xfrm>
        </p:spPr>
        <p:txBody>
          <a:bodyPr>
            <a:normAutofit/>
          </a:bodyPr>
          <a:lstStyle/>
          <a:p>
            <a:pPr algn="ctr"/>
            <a:endParaRPr lang="el-GR" dirty="0" smtClean="0">
              <a:solidFill>
                <a:srgbClr val="0070C0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844824"/>
            <a:ext cx="273630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Ευθύγραμμο βέλος σύνδεσης 4"/>
          <p:cNvCxnSpPr/>
          <p:nvPr/>
        </p:nvCxnSpPr>
        <p:spPr>
          <a:xfrm flipH="1">
            <a:off x="2555776" y="3591302"/>
            <a:ext cx="86409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Έλλειψη 5"/>
          <p:cNvSpPr/>
          <p:nvPr/>
        </p:nvSpPr>
        <p:spPr>
          <a:xfrm>
            <a:off x="72008" y="3068960"/>
            <a:ext cx="248376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έ</a:t>
            </a:r>
            <a:r>
              <a:rPr lang="el-GR" sz="1600" dirty="0" smtClean="0"/>
              <a:t>γινε </a:t>
            </a:r>
            <a:r>
              <a:rPr lang="el-GR" sz="1600" dirty="0"/>
              <a:t>Πρόεδρος της Κόστα Ρίκα στις 8 Μαΐου 1986</a:t>
            </a:r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 flipV="1">
            <a:off x="6125285" y="3609588"/>
            <a:ext cx="35492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Έλλειψη 9"/>
          <p:cNvSpPr/>
          <p:nvPr/>
        </p:nvSpPr>
        <p:spPr>
          <a:xfrm>
            <a:off x="6480213" y="3104964"/>
            <a:ext cx="2566029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διατηρήθηκε στο αξίωμα ως τις 8 Μαΐου 1990</a:t>
            </a:r>
          </a:p>
        </p:txBody>
      </p:sp>
      <p:cxnSp>
        <p:nvCxnSpPr>
          <p:cNvPr id="12" name="Γωνιακή σύνδεση 11"/>
          <p:cNvCxnSpPr/>
          <p:nvPr/>
        </p:nvCxnSpPr>
        <p:spPr>
          <a:xfrm>
            <a:off x="6156177" y="4941168"/>
            <a:ext cx="648072" cy="43204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Έλλειψη 12"/>
          <p:cNvSpPr/>
          <p:nvPr/>
        </p:nvSpPr>
        <p:spPr>
          <a:xfrm>
            <a:off x="6929839" y="4948004"/>
            <a:ext cx="2214161" cy="1361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ε</a:t>
            </a:r>
            <a:r>
              <a:rPr lang="el-GR" sz="1600" dirty="0" smtClean="0"/>
              <a:t>πανεξελέγη </a:t>
            </a:r>
            <a:r>
              <a:rPr lang="el-GR" sz="1600" dirty="0"/>
              <a:t>πρόεδρος για δεύτερη φορά στις </a:t>
            </a:r>
            <a:r>
              <a:rPr lang="el-GR" sz="1600" dirty="0" smtClean="0"/>
              <a:t>εκλογές </a:t>
            </a:r>
            <a:r>
              <a:rPr lang="el-GR" sz="1600" dirty="0"/>
              <a:t>του 2006.</a:t>
            </a:r>
          </a:p>
        </p:txBody>
      </p:sp>
      <p:sp>
        <p:nvSpPr>
          <p:cNvPr id="16" name="Έλλειψη 15"/>
          <p:cNvSpPr/>
          <p:nvPr/>
        </p:nvSpPr>
        <p:spPr>
          <a:xfrm>
            <a:off x="1187624" y="188640"/>
            <a:ext cx="403244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σ</a:t>
            </a:r>
            <a:r>
              <a:rPr lang="el-GR" sz="1600" dirty="0" smtClean="0"/>
              <a:t>ημαντικό </a:t>
            </a:r>
          </a:p>
          <a:p>
            <a:pPr algn="ctr"/>
            <a:r>
              <a:rPr lang="el-GR" sz="1600" dirty="0" smtClean="0"/>
              <a:t>ήταν </a:t>
            </a:r>
            <a:endParaRPr lang="en-US" sz="1600" dirty="0" smtClean="0"/>
          </a:p>
          <a:p>
            <a:pPr algn="ctr"/>
            <a:r>
              <a:rPr lang="el-GR" sz="1600" dirty="0" smtClean="0"/>
              <a:t>το </a:t>
            </a:r>
            <a:r>
              <a:rPr lang="el-GR" sz="1600" dirty="0"/>
              <a:t>εκπαιδευτικό του έργο:</a:t>
            </a:r>
          </a:p>
          <a:p>
            <a:pPr algn="ctr"/>
            <a:r>
              <a:rPr lang="el-GR" sz="1600" dirty="0"/>
              <a:t>εισαγωγή εξετάσεων </a:t>
            </a:r>
            <a:endParaRPr lang="en-US" sz="1600" dirty="0" smtClean="0"/>
          </a:p>
          <a:p>
            <a:pPr algn="ctr"/>
            <a:r>
              <a:rPr lang="el-GR" sz="1600" dirty="0" smtClean="0"/>
              <a:t>στο </a:t>
            </a:r>
            <a:r>
              <a:rPr lang="el-GR" sz="1600" dirty="0"/>
              <a:t>τέλος του Δημοτικού </a:t>
            </a:r>
            <a:endParaRPr lang="en-US" sz="1600" dirty="0" smtClean="0"/>
          </a:p>
          <a:p>
            <a:pPr algn="ctr"/>
            <a:r>
              <a:rPr lang="el-GR" sz="1600" dirty="0" smtClean="0"/>
              <a:t>και </a:t>
            </a:r>
            <a:r>
              <a:rPr lang="el-GR" sz="1600" dirty="0"/>
              <a:t>του </a:t>
            </a:r>
            <a:r>
              <a:rPr lang="el-GR" sz="1600" dirty="0" smtClean="0"/>
              <a:t>Γυμνασίου</a:t>
            </a:r>
            <a:endParaRPr lang="el-GR" sz="1600" dirty="0"/>
          </a:p>
        </p:txBody>
      </p:sp>
      <p:cxnSp>
        <p:nvCxnSpPr>
          <p:cNvPr id="18" name="Ευθύγραμμο βέλος σύνδεσης 17"/>
          <p:cNvCxnSpPr>
            <a:stCxn id="3074" idx="0"/>
          </p:cNvCxnSpPr>
          <p:nvPr/>
        </p:nvCxnSpPr>
        <p:spPr>
          <a:xfrm flipH="1" flipV="1">
            <a:off x="4283968" y="1412776"/>
            <a:ext cx="504057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F:\ΙΔΡΥΜΑ ΒΑΡΔΙΝΟΓΙΑΝΝΗ\idrima-vardinogianni.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46473"/>
            <a:ext cx="727918" cy="72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:\LOGO EK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92088" cy="7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3341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260648"/>
            <a:ext cx="2664296" cy="1659596"/>
          </a:xfrm>
        </p:spPr>
        <p:txBody>
          <a:bodyPr>
            <a:noAutofit/>
          </a:bodyPr>
          <a:lstStyle/>
          <a:p>
            <a:endParaRPr lang="el-GR" sz="1600" dirty="0"/>
          </a:p>
          <a:p>
            <a:endParaRPr lang="el-GR" sz="1600" dirty="0"/>
          </a:p>
        </p:txBody>
      </p:sp>
      <p:sp>
        <p:nvSpPr>
          <p:cNvPr id="4" name="Οριζόντιος πάπυρος 3"/>
          <p:cNvSpPr/>
          <p:nvPr/>
        </p:nvSpPr>
        <p:spPr>
          <a:xfrm>
            <a:off x="1691680" y="188640"/>
            <a:ext cx="6052349" cy="190879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Έ</a:t>
            </a:r>
            <a:r>
              <a:rPr lang="el-GR" dirty="0" smtClean="0"/>
              <a:t>κανε </a:t>
            </a:r>
            <a:r>
              <a:rPr lang="el-GR" dirty="0"/>
              <a:t>γνωστό στον κόσμο ότι πρόθεσή του </a:t>
            </a:r>
            <a:endParaRPr lang="el-GR" dirty="0" smtClean="0"/>
          </a:p>
          <a:p>
            <a:pPr algn="ctr"/>
            <a:r>
              <a:rPr lang="el-GR" dirty="0" smtClean="0"/>
              <a:t>ήταν να </a:t>
            </a:r>
            <a:r>
              <a:rPr lang="el-GR" dirty="0"/>
              <a:t>αποκαταστήσει την ειρήνη </a:t>
            </a:r>
            <a:endParaRPr lang="el-GR" dirty="0" smtClean="0"/>
          </a:p>
          <a:p>
            <a:pPr algn="ctr"/>
            <a:r>
              <a:rPr lang="el-GR" dirty="0" smtClean="0"/>
              <a:t>στην </a:t>
            </a:r>
            <a:r>
              <a:rPr lang="el-GR" dirty="0"/>
              <a:t>Κεντρική Αμερική, αποσυνδέοντας την περιοχή </a:t>
            </a:r>
            <a:endParaRPr lang="el-GR" dirty="0" smtClean="0"/>
          </a:p>
          <a:p>
            <a:pPr algn="ctr"/>
            <a:r>
              <a:rPr lang="el-GR" dirty="0" smtClean="0"/>
              <a:t>από </a:t>
            </a:r>
            <a:r>
              <a:rPr lang="el-GR" dirty="0"/>
              <a:t>τον Ψυχρό Πόλεμο </a:t>
            </a:r>
            <a:endParaRPr lang="el-GR" dirty="0" smtClean="0"/>
          </a:p>
          <a:p>
            <a:pPr algn="ctr"/>
            <a:r>
              <a:rPr lang="el-GR" dirty="0" smtClean="0"/>
              <a:t>μεταξύ </a:t>
            </a:r>
            <a:r>
              <a:rPr lang="el-GR" dirty="0"/>
              <a:t>Ηνωμένων Πολιτειών και Σοβιετικής Ένωσης. </a:t>
            </a:r>
          </a:p>
        </p:txBody>
      </p:sp>
      <p:sp>
        <p:nvSpPr>
          <p:cNvPr id="5" name="Οριζόντιος πάπυρος 4"/>
          <p:cNvSpPr/>
          <p:nvPr/>
        </p:nvSpPr>
        <p:spPr>
          <a:xfrm>
            <a:off x="1835696" y="4336738"/>
            <a:ext cx="6624736" cy="22676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Σε μια σειρά συναντήσεων με τους προέδρους </a:t>
            </a:r>
            <a:endParaRPr lang="en-US" dirty="0" smtClean="0"/>
          </a:p>
          <a:p>
            <a:pPr algn="ctr"/>
            <a:r>
              <a:rPr lang="el-GR" dirty="0" smtClean="0"/>
              <a:t>της </a:t>
            </a:r>
            <a:r>
              <a:rPr lang="el-GR" dirty="0"/>
              <a:t>Γουατεμάλα, του Ελ Σαλβαδόρ, της Ονδούρα, </a:t>
            </a:r>
            <a:endParaRPr lang="en-US" dirty="0" smtClean="0"/>
          </a:p>
          <a:p>
            <a:pPr algn="ctr"/>
            <a:r>
              <a:rPr lang="el-GR" dirty="0" smtClean="0"/>
              <a:t>και </a:t>
            </a:r>
            <a:r>
              <a:rPr lang="el-GR" dirty="0"/>
              <a:t>της Νικαράγουα, ο Πρόεδρος Άριας </a:t>
            </a:r>
            <a:r>
              <a:rPr lang="el-GR" dirty="0" err="1"/>
              <a:t>Σάντσεζ</a:t>
            </a:r>
            <a:r>
              <a:rPr lang="el-GR" dirty="0"/>
              <a:t> </a:t>
            </a:r>
            <a:endParaRPr lang="el-GR" dirty="0" smtClean="0"/>
          </a:p>
          <a:p>
            <a:pPr algn="ctr"/>
            <a:r>
              <a:rPr lang="el-GR" dirty="0" smtClean="0"/>
              <a:t>τους πίεσε</a:t>
            </a:r>
            <a:r>
              <a:rPr lang="el-GR" dirty="0"/>
              <a:t> </a:t>
            </a:r>
            <a:r>
              <a:rPr lang="el-GR" dirty="0" smtClean="0"/>
              <a:t>να </a:t>
            </a:r>
            <a:r>
              <a:rPr lang="el-GR" dirty="0"/>
              <a:t>επιλύσουν τις αναστατώσεις </a:t>
            </a:r>
            <a:endParaRPr lang="el-GR" dirty="0" smtClean="0"/>
          </a:p>
          <a:p>
            <a:pPr algn="ctr"/>
            <a:r>
              <a:rPr lang="el-GR" dirty="0" smtClean="0"/>
              <a:t>και </a:t>
            </a:r>
            <a:r>
              <a:rPr lang="el-GR" dirty="0"/>
              <a:t>να βάλουν τέλος </a:t>
            </a:r>
            <a:r>
              <a:rPr lang="el-GR" dirty="0" smtClean="0"/>
              <a:t>στην </a:t>
            </a:r>
            <a:r>
              <a:rPr lang="el-GR" dirty="0"/>
              <a:t>έξωθεν επιρροή </a:t>
            </a:r>
            <a:endParaRPr lang="el-GR" dirty="0" smtClean="0"/>
          </a:p>
          <a:p>
            <a:pPr algn="ctr"/>
            <a:r>
              <a:rPr lang="el-GR" dirty="0" smtClean="0"/>
              <a:t>προς </a:t>
            </a:r>
            <a:r>
              <a:rPr lang="el-GR" dirty="0"/>
              <a:t>την Κεντρική Αμερική. </a:t>
            </a:r>
          </a:p>
        </p:txBody>
      </p:sp>
      <p:pic>
        <p:nvPicPr>
          <p:cNvPr id="7" name="Picture 4" descr="F:\ΙΔΡΥΜΑ ΒΑΡΔΙΝΟΓΙΑΝΝΗ\idrima-vardinogianni.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46473"/>
            <a:ext cx="727918" cy="72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LOGO EK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92088" cy="7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ÎÏÎ¿ÏÎ­Î»ÎµÏÎ¼Î± ÎµÎ¹ÎºÏÎ½Î±Ï Î³Î¹Î± oscar ari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37266"/>
            <a:ext cx="3141179" cy="20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87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Διπλός κυματισμός 5"/>
          <p:cNvSpPr/>
          <p:nvPr/>
        </p:nvSpPr>
        <p:spPr>
          <a:xfrm>
            <a:off x="1835696" y="476672"/>
            <a:ext cx="5256584" cy="18002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Τελικά, έγινε δεκτό το σχέδιο ειρήνης του, </a:t>
            </a:r>
            <a:endParaRPr lang="el-GR" sz="1600" dirty="0" smtClean="0"/>
          </a:p>
          <a:p>
            <a:pPr algn="ctr"/>
            <a:r>
              <a:rPr lang="el-GR" sz="1600" dirty="0" smtClean="0"/>
              <a:t>το </a:t>
            </a:r>
            <a:r>
              <a:rPr lang="el-GR" sz="1600" dirty="0"/>
              <a:t>οποίο προέβλεπε ότι η κάθε χώρα καλείται </a:t>
            </a:r>
            <a:endParaRPr lang="el-GR" sz="1600" dirty="0" smtClean="0"/>
          </a:p>
          <a:p>
            <a:pPr algn="ctr"/>
            <a:r>
              <a:rPr lang="el-GR" sz="1600" dirty="0" smtClean="0"/>
              <a:t>να </a:t>
            </a:r>
            <a:r>
              <a:rPr lang="el-GR" sz="1600" dirty="0"/>
              <a:t>μειώσει το μέγεθος των ενόπλων δυνάμεών της, </a:t>
            </a:r>
            <a:endParaRPr lang="el-GR" sz="1600" dirty="0" smtClean="0"/>
          </a:p>
          <a:p>
            <a:pPr algn="ctr"/>
            <a:r>
              <a:rPr lang="el-GR" sz="1600" dirty="0" smtClean="0"/>
              <a:t>να </a:t>
            </a:r>
            <a:r>
              <a:rPr lang="el-GR" sz="1600" dirty="0"/>
              <a:t>εξασφαλίσει την ελευθερία του τύπου </a:t>
            </a:r>
            <a:endParaRPr lang="el-GR" sz="1600" dirty="0" smtClean="0"/>
          </a:p>
          <a:p>
            <a:pPr algn="ctr"/>
            <a:r>
              <a:rPr lang="el-GR" sz="1600" dirty="0" smtClean="0"/>
              <a:t>και </a:t>
            </a:r>
            <a:r>
              <a:rPr lang="el-GR" sz="1600" dirty="0"/>
              <a:t>να έχει ελεύθερες και ανοιχτές εκλογές. </a:t>
            </a:r>
          </a:p>
        </p:txBody>
      </p:sp>
      <p:sp>
        <p:nvSpPr>
          <p:cNvPr id="7" name="Ταινία προς τα κάτω 6"/>
          <p:cNvSpPr/>
          <p:nvPr/>
        </p:nvSpPr>
        <p:spPr>
          <a:xfrm>
            <a:off x="1619672" y="4293096"/>
            <a:ext cx="6984776" cy="165618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Το σχέδιο αποδείχθηκε επιτυχές </a:t>
            </a:r>
            <a:endParaRPr lang="en-US" dirty="0" smtClean="0"/>
          </a:p>
          <a:p>
            <a:pPr algn="ctr"/>
            <a:r>
              <a:rPr lang="el-GR" dirty="0" smtClean="0"/>
              <a:t>και  </a:t>
            </a:r>
            <a:r>
              <a:rPr lang="el-GR" dirty="0"/>
              <a:t>με τις υπογραφές </a:t>
            </a:r>
            <a:endParaRPr lang="en-US" dirty="0" smtClean="0"/>
          </a:p>
          <a:p>
            <a:pPr algn="ctr"/>
            <a:r>
              <a:rPr lang="el-GR" dirty="0" smtClean="0"/>
              <a:t>των </a:t>
            </a:r>
            <a:r>
              <a:rPr lang="el-GR" dirty="0"/>
              <a:t>συμφώνων, </a:t>
            </a:r>
            <a:endParaRPr lang="en-US" dirty="0" smtClean="0"/>
          </a:p>
          <a:p>
            <a:pPr algn="ctr"/>
            <a:r>
              <a:rPr lang="el-GR" dirty="0" smtClean="0"/>
              <a:t>οι </a:t>
            </a:r>
            <a:r>
              <a:rPr lang="el-GR" dirty="0"/>
              <a:t>διαμάχες </a:t>
            </a:r>
          </a:p>
          <a:p>
            <a:pPr algn="ctr"/>
            <a:r>
              <a:rPr lang="el-GR" dirty="0"/>
              <a:t>στην περιοχή έλαβαν τέλος.</a:t>
            </a:r>
          </a:p>
        </p:txBody>
      </p:sp>
      <p:pic>
        <p:nvPicPr>
          <p:cNvPr id="5" name="Picture 4" descr="F:\ΙΔΡΥΜΑ ΒΑΡΔΙΝΟΓΙΑΝΝΗ\idrima-vardinogianni.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46473"/>
            <a:ext cx="727918" cy="72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LOGO EK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92088" cy="7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ÎÏÎ¿ÏÎ­Î»ÎµÏÎ¼Î± ÎµÎ¹ÎºÏÎ½Î±Ï Î³Î¹Î± oscar ari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460" y="2420888"/>
            <a:ext cx="2416186" cy="169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75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Έλλειψη 3"/>
          <p:cNvSpPr/>
          <p:nvPr/>
        </p:nvSpPr>
        <p:spPr>
          <a:xfrm>
            <a:off x="2209398" y="170304"/>
            <a:ext cx="4464496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/>
              <a:t>ΝΟΜΠΕΛ</a:t>
            </a:r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 flipH="1">
            <a:off x="2209398" y="1916832"/>
            <a:ext cx="56240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Έλλειψη 8"/>
          <p:cNvSpPr/>
          <p:nvPr/>
        </p:nvSpPr>
        <p:spPr>
          <a:xfrm>
            <a:off x="539552" y="2564904"/>
            <a:ext cx="3024336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</a:t>
            </a:r>
            <a:r>
              <a:rPr lang="el-GR" dirty="0" smtClean="0"/>
              <a:t>ο </a:t>
            </a:r>
            <a:r>
              <a:rPr lang="el-GR" dirty="0"/>
              <a:t>1987 </a:t>
            </a:r>
            <a:r>
              <a:rPr lang="el-GR" dirty="0" smtClean="0"/>
              <a:t>τιμήθηκε</a:t>
            </a:r>
            <a:r>
              <a:rPr lang="en-US" dirty="0"/>
              <a:t> </a:t>
            </a:r>
            <a:r>
              <a:rPr lang="el-GR" dirty="0" smtClean="0"/>
              <a:t>με </a:t>
            </a:r>
            <a:endParaRPr lang="en-US" dirty="0" smtClean="0"/>
          </a:p>
          <a:p>
            <a:pPr algn="ctr"/>
            <a:r>
              <a:rPr lang="el-GR" dirty="0" smtClean="0"/>
              <a:t>το </a:t>
            </a:r>
            <a:r>
              <a:rPr lang="el-GR" dirty="0"/>
              <a:t>Βραβείο Νόμπελ Ειρήνης</a:t>
            </a:r>
          </a:p>
        </p:txBody>
      </p:sp>
      <p:cxnSp>
        <p:nvCxnSpPr>
          <p:cNvPr id="11" name="Ευθύγραμμο βέλος σύνδεσης 10"/>
          <p:cNvCxnSpPr/>
          <p:nvPr/>
        </p:nvCxnSpPr>
        <p:spPr>
          <a:xfrm flipH="1">
            <a:off x="3347864" y="2240868"/>
            <a:ext cx="1368152" cy="2412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Έλλειψη 11"/>
          <p:cNvSpPr/>
          <p:nvPr/>
        </p:nvSpPr>
        <p:spPr>
          <a:xfrm>
            <a:off x="1655676" y="4653136"/>
            <a:ext cx="237626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έφερε </a:t>
            </a:r>
            <a:endParaRPr lang="en-US" dirty="0" smtClean="0"/>
          </a:p>
          <a:p>
            <a:pPr algn="ctr"/>
            <a:r>
              <a:rPr lang="el-GR" dirty="0" smtClean="0"/>
              <a:t>την </a:t>
            </a:r>
            <a:r>
              <a:rPr lang="el-GR" dirty="0"/>
              <a:t>ειρήνη στην περιοχή</a:t>
            </a:r>
          </a:p>
        </p:txBody>
      </p:sp>
      <p:cxnSp>
        <p:nvCxnSpPr>
          <p:cNvPr id="14" name="Ευθύγραμμο βέλος σύνδεσης 13"/>
          <p:cNvCxnSpPr/>
          <p:nvPr/>
        </p:nvCxnSpPr>
        <p:spPr>
          <a:xfrm>
            <a:off x="5796136" y="1916832"/>
            <a:ext cx="50405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Έλλειψη 14"/>
          <p:cNvSpPr/>
          <p:nvPr/>
        </p:nvSpPr>
        <p:spPr>
          <a:xfrm>
            <a:off x="4279882" y="3068960"/>
            <a:ext cx="478802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χρησιμοποίησε </a:t>
            </a:r>
            <a:endParaRPr lang="el-GR" dirty="0" smtClean="0"/>
          </a:p>
          <a:p>
            <a:pPr algn="ctr"/>
            <a:r>
              <a:rPr lang="el-GR" dirty="0" smtClean="0"/>
              <a:t>το </a:t>
            </a:r>
            <a:r>
              <a:rPr lang="el-GR" dirty="0"/>
              <a:t>χρηματικό ποσό του βραβείου για να ιδρύσει το Ίδρυμα Άριας για την Ειρήνη και την Πρόοδο του </a:t>
            </a:r>
            <a:r>
              <a:rPr lang="el-GR" dirty="0" smtClean="0"/>
              <a:t>Ανθρώπου</a:t>
            </a:r>
            <a:endParaRPr lang="el-GR" dirty="0"/>
          </a:p>
        </p:txBody>
      </p:sp>
      <p:pic>
        <p:nvPicPr>
          <p:cNvPr id="10" name="Picture 4" descr="F:\ΙΔΡΥΜΑ ΒΑΡΔΙΝΟΓΙΑΝΝΗ\idrima-vardinogianni.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46473"/>
            <a:ext cx="727918" cy="72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LOGO EK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92088" cy="7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0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Διπλωμένη γωνία 6"/>
          <p:cNvSpPr/>
          <p:nvPr/>
        </p:nvSpPr>
        <p:spPr>
          <a:xfrm>
            <a:off x="1187624" y="548680"/>
            <a:ext cx="6951090" cy="230425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r>
              <a:rPr lang="el-GR" dirty="0" smtClean="0"/>
              <a:t>Κατά </a:t>
            </a:r>
            <a:r>
              <a:rPr lang="el-GR" dirty="0"/>
              <a:t>τη διάρκεια της προεδρίας του, συχνά τριγύριζε ανάμεσα </a:t>
            </a:r>
            <a:endParaRPr lang="el-GR" dirty="0" smtClean="0"/>
          </a:p>
          <a:p>
            <a:pPr algn="ctr"/>
            <a:r>
              <a:rPr lang="el-GR" dirty="0" smtClean="0"/>
              <a:t>στον </a:t>
            </a:r>
            <a:r>
              <a:rPr lang="el-GR" dirty="0"/>
              <a:t>κόσμο, χωρίς ακολουθία και τυμπανοκρουσίες </a:t>
            </a:r>
            <a:endParaRPr lang="el-GR" dirty="0" smtClean="0"/>
          </a:p>
          <a:p>
            <a:pPr algn="ctr"/>
            <a:r>
              <a:rPr lang="el-GR" dirty="0" smtClean="0"/>
              <a:t>για </a:t>
            </a:r>
            <a:r>
              <a:rPr lang="el-GR" dirty="0"/>
              <a:t>να ακούσει τα προβλήματα των πολιτών. </a:t>
            </a:r>
            <a:endParaRPr lang="el-GR" dirty="0" smtClean="0"/>
          </a:p>
          <a:p>
            <a:pPr algn="ctr"/>
            <a:r>
              <a:rPr lang="el-GR" dirty="0" smtClean="0"/>
              <a:t>Μετά </a:t>
            </a:r>
            <a:r>
              <a:rPr lang="el-GR" dirty="0"/>
              <a:t>το τέλος της πρώτης του θητείας </a:t>
            </a:r>
            <a:endParaRPr lang="el-GR" dirty="0" smtClean="0"/>
          </a:p>
          <a:p>
            <a:pPr algn="ctr"/>
            <a:r>
              <a:rPr lang="el-GR" dirty="0" smtClean="0"/>
              <a:t>εξακολούθησε </a:t>
            </a:r>
            <a:r>
              <a:rPr lang="el-GR" dirty="0" smtClean="0"/>
              <a:t>να </a:t>
            </a:r>
            <a:r>
              <a:rPr lang="el-GR" dirty="0"/>
              <a:t>είναι </a:t>
            </a:r>
            <a:r>
              <a:rPr lang="el-GR" dirty="0"/>
              <a:t> </a:t>
            </a:r>
            <a:r>
              <a:rPr lang="el-GR" dirty="0" smtClean="0"/>
              <a:t>«</a:t>
            </a:r>
            <a:r>
              <a:rPr lang="el-GR" dirty="0"/>
              <a:t>άνθρωπος του λαού», </a:t>
            </a:r>
            <a:endParaRPr lang="el-GR" dirty="0" smtClean="0"/>
          </a:p>
          <a:p>
            <a:pPr algn="ctr"/>
            <a:r>
              <a:rPr lang="el-GR" dirty="0" smtClean="0"/>
              <a:t>προάγοντας </a:t>
            </a:r>
            <a:r>
              <a:rPr lang="el-GR" dirty="0"/>
              <a:t>την ασφάλεια </a:t>
            </a:r>
            <a:r>
              <a:rPr lang="el-GR" dirty="0"/>
              <a:t> </a:t>
            </a:r>
            <a:r>
              <a:rPr lang="el-GR" dirty="0" smtClean="0"/>
              <a:t>των </a:t>
            </a:r>
            <a:r>
              <a:rPr lang="el-GR" dirty="0"/>
              <a:t>ανθρώπων </a:t>
            </a:r>
            <a:endParaRPr lang="el-GR" dirty="0" smtClean="0"/>
          </a:p>
          <a:p>
            <a:pPr algn="ctr"/>
            <a:r>
              <a:rPr lang="el-GR" dirty="0" smtClean="0"/>
              <a:t>και </a:t>
            </a:r>
            <a:r>
              <a:rPr lang="el-GR" dirty="0"/>
              <a:t>την ανάπτυξη σε πολλά μέτωπα. </a:t>
            </a:r>
          </a:p>
        </p:txBody>
      </p:sp>
      <p:sp>
        <p:nvSpPr>
          <p:cNvPr id="8" name="Διπλός κυματισμός 7"/>
          <p:cNvSpPr/>
          <p:nvPr/>
        </p:nvSpPr>
        <p:spPr>
          <a:xfrm>
            <a:off x="395536" y="4149080"/>
            <a:ext cx="4968552" cy="216024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smtClean="0"/>
          </a:p>
          <a:p>
            <a:pPr algn="ctr"/>
            <a:endParaRPr lang="el-GR" dirty="0"/>
          </a:p>
          <a:p>
            <a:pPr algn="ctr"/>
            <a:r>
              <a:rPr lang="el-GR" dirty="0" smtClean="0"/>
              <a:t>Το </a:t>
            </a:r>
            <a:r>
              <a:rPr lang="el-GR" dirty="0"/>
              <a:t>2006 εκλέχθηκε και πάλι Πρόεδρος </a:t>
            </a:r>
            <a:endParaRPr lang="en-US" dirty="0" smtClean="0"/>
          </a:p>
          <a:p>
            <a:pPr algn="ctr"/>
            <a:r>
              <a:rPr lang="el-GR" dirty="0" smtClean="0"/>
              <a:t>της </a:t>
            </a:r>
            <a:r>
              <a:rPr lang="el-GR" dirty="0"/>
              <a:t>Κόστα Ρίκα και σήμερα συνεχίζει </a:t>
            </a:r>
            <a:endParaRPr lang="el-GR" dirty="0" smtClean="0"/>
          </a:p>
          <a:p>
            <a:pPr algn="ctr"/>
            <a:r>
              <a:rPr lang="el-GR" dirty="0" smtClean="0"/>
              <a:t>να </a:t>
            </a:r>
            <a:r>
              <a:rPr lang="el-GR" dirty="0"/>
              <a:t>μάχεται υπέρ της ειρήνης </a:t>
            </a:r>
            <a:endParaRPr lang="en-US" dirty="0" smtClean="0"/>
          </a:p>
          <a:p>
            <a:pPr algn="ctr"/>
            <a:r>
              <a:rPr lang="el-GR" dirty="0" smtClean="0"/>
              <a:t>και </a:t>
            </a:r>
            <a:r>
              <a:rPr lang="el-GR" dirty="0"/>
              <a:t>των ανθρωπίνων δικαιωμάτων.</a:t>
            </a:r>
          </a:p>
          <a:p>
            <a:pPr algn="ctr"/>
            <a:endParaRPr lang="el-GR" dirty="0"/>
          </a:p>
          <a:p>
            <a:pPr algn="ctr"/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01008"/>
            <a:ext cx="2630611" cy="248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F:\ΙΔΡΥΜΑ ΒΑΡΔΙΝΟΓΙΑΝΝΗ\idrima-vardinogianni.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46473"/>
            <a:ext cx="727918" cy="72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LOGO EK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92088" cy="7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55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Έλλειψη 3"/>
          <p:cNvSpPr/>
          <p:nvPr/>
        </p:nvSpPr>
        <p:spPr>
          <a:xfrm>
            <a:off x="1913048" y="239208"/>
            <a:ext cx="4896544" cy="17728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Θα αποσυρθεί οριστικά </a:t>
            </a:r>
            <a:endParaRPr lang="el-GR" sz="1600" dirty="0" smtClean="0"/>
          </a:p>
          <a:p>
            <a:pPr algn="ctr"/>
            <a:r>
              <a:rPr lang="el-GR" sz="1600" dirty="0" smtClean="0"/>
              <a:t>από την </a:t>
            </a:r>
            <a:r>
              <a:rPr lang="el-GR" sz="1600" dirty="0"/>
              <a:t>πολιτική </a:t>
            </a:r>
            <a:endParaRPr lang="el-GR" sz="1600" dirty="0" smtClean="0"/>
          </a:p>
          <a:p>
            <a:pPr algn="ctr"/>
            <a:r>
              <a:rPr lang="el-GR" sz="1600" dirty="0" smtClean="0"/>
              <a:t>μετά </a:t>
            </a:r>
            <a:r>
              <a:rPr lang="el-GR" sz="1600" dirty="0"/>
              <a:t>τη λήξη της θητείας του </a:t>
            </a:r>
            <a:endParaRPr lang="el-GR" sz="1600" dirty="0" smtClean="0"/>
          </a:p>
          <a:p>
            <a:pPr algn="ctr"/>
            <a:r>
              <a:rPr lang="el-GR" sz="1600" dirty="0" smtClean="0"/>
              <a:t>στις </a:t>
            </a:r>
            <a:r>
              <a:rPr lang="el-GR" sz="1600" dirty="0"/>
              <a:t>8 Μαΐου ο πρόεδρος </a:t>
            </a:r>
            <a:endParaRPr lang="en-US" sz="1600" dirty="0" smtClean="0"/>
          </a:p>
          <a:p>
            <a:pPr algn="ctr"/>
            <a:r>
              <a:rPr lang="el-GR" sz="1600" dirty="0" smtClean="0"/>
              <a:t>της </a:t>
            </a:r>
            <a:r>
              <a:rPr lang="el-GR" sz="1600" dirty="0"/>
              <a:t>Κόστα Ρίκα, </a:t>
            </a:r>
            <a:r>
              <a:rPr lang="el-GR" sz="1600" dirty="0" err="1"/>
              <a:t>Οσκαρ</a:t>
            </a:r>
            <a:r>
              <a:rPr lang="el-GR" sz="1600" dirty="0"/>
              <a:t> </a:t>
            </a:r>
            <a:r>
              <a:rPr lang="el-GR" sz="1600" dirty="0" err="1" smtClean="0"/>
              <a:t>Αρίας</a:t>
            </a:r>
            <a:r>
              <a:rPr lang="el-GR" sz="1600" dirty="0" smtClean="0"/>
              <a:t>.</a:t>
            </a:r>
            <a:endParaRPr lang="el-GR" sz="1600" dirty="0"/>
          </a:p>
          <a:p>
            <a:pPr algn="ctr"/>
            <a:endParaRPr lang="el-GR" dirty="0"/>
          </a:p>
        </p:txBody>
      </p:sp>
      <p:sp>
        <p:nvSpPr>
          <p:cNvPr id="5" name="Έλλειψη 4"/>
          <p:cNvSpPr/>
          <p:nvPr/>
        </p:nvSpPr>
        <p:spPr>
          <a:xfrm>
            <a:off x="0" y="2635348"/>
            <a:ext cx="3608239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«Θα κάτσω ήσυχος </a:t>
            </a:r>
            <a:endParaRPr lang="en-US" dirty="0" smtClean="0"/>
          </a:p>
          <a:p>
            <a:pPr algn="ctr"/>
            <a:r>
              <a:rPr lang="el-GR" dirty="0" smtClean="0"/>
              <a:t>για </a:t>
            </a:r>
            <a:r>
              <a:rPr lang="el-GR" dirty="0"/>
              <a:t>να </a:t>
            </a:r>
            <a:r>
              <a:rPr lang="el-GR" dirty="0" smtClean="0"/>
              <a:t>διαβάσω</a:t>
            </a:r>
            <a:r>
              <a:rPr lang="en-US" dirty="0" smtClean="0"/>
              <a:t> </a:t>
            </a:r>
            <a:r>
              <a:rPr lang="el-GR" dirty="0" smtClean="0"/>
              <a:t>τα </a:t>
            </a:r>
            <a:r>
              <a:rPr lang="el-GR" dirty="0"/>
              <a:t>βιβλία που θέλω», είπε ο απερχόμενος </a:t>
            </a:r>
            <a:r>
              <a:rPr lang="el-GR" dirty="0" smtClean="0"/>
              <a:t>πρόεδρος.</a:t>
            </a:r>
            <a:endParaRPr lang="el-GR" dirty="0"/>
          </a:p>
        </p:txBody>
      </p:sp>
      <p:sp>
        <p:nvSpPr>
          <p:cNvPr id="8" name="Έλλειψη 7"/>
          <p:cNvSpPr/>
          <p:nvPr/>
        </p:nvSpPr>
        <p:spPr>
          <a:xfrm>
            <a:off x="1913048" y="4653136"/>
            <a:ext cx="5912708" cy="1807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απέρριψε την πιθανότητα </a:t>
            </a:r>
            <a:endParaRPr lang="en-US" dirty="0" smtClean="0"/>
          </a:p>
          <a:p>
            <a:pPr algn="ctr"/>
            <a:r>
              <a:rPr lang="el-GR" dirty="0" smtClean="0"/>
              <a:t>να </a:t>
            </a:r>
            <a:r>
              <a:rPr lang="el-GR" dirty="0"/>
              <a:t>είναι υποψήφιος </a:t>
            </a:r>
            <a:endParaRPr lang="en-US" dirty="0" smtClean="0"/>
          </a:p>
          <a:p>
            <a:pPr algn="ctr"/>
            <a:r>
              <a:rPr lang="el-GR" dirty="0" smtClean="0"/>
              <a:t>για </a:t>
            </a:r>
            <a:r>
              <a:rPr lang="el-GR" dirty="0"/>
              <a:t>γενικός γραμματέας </a:t>
            </a:r>
            <a:endParaRPr lang="en-US" dirty="0" smtClean="0"/>
          </a:p>
          <a:p>
            <a:pPr algn="ctr"/>
            <a:r>
              <a:rPr lang="el-GR" dirty="0" smtClean="0"/>
              <a:t>των </a:t>
            </a:r>
            <a:r>
              <a:rPr lang="el-GR" dirty="0"/>
              <a:t>Ηνωμένων Εθνών ή </a:t>
            </a:r>
            <a:endParaRPr lang="en-US" dirty="0" smtClean="0"/>
          </a:p>
          <a:p>
            <a:pPr algn="ctr"/>
            <a:r>
              <a:rPr lang="el-GR" dirty="0" smtClean="0"/>
              <a:t>του </a:t>
            </a:r>
            <a:r>
              <a:rPr lang="el-GR" dirty="0"/>
              <a:t>Οργανισμού Αμερικανικών Κρατών.</a:t>
            </a:r>
          </a:p>
        </p:txBody>
      </p:sp>
      <p:sp>
        <p:nvSpPr>
          <p:cNvPr id="9" name="Έλλειψη 8"/>
          <p:cNvSpPr/>
          <p:nvPr/>
        </p:nvSpPr>
        <p:spPr>
          <a:xfrm>
            <a:off x="6019998" y="1880807"/>
            <a:ext cx="2952328" cy="2453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Απέρριψε </a:t>
            </a:r>
            <a:endParaRPr lang="en-US" dirty="0" smtClean="0"/>
          </a:p>
          <a:p>
            <a:pPr algn="ctr"/>
            <a:r>
              <a:rPr lang="el-GR" dirty="0" smtClean="0"/>
              <a:t>τη </a:t>
            </a:r>
            <a:r>
              <a:rPr lang="el-GR" dirty="0"/>
              <a:t>θέση </a:t>
            </a:r>
            <a:endParaRPr lang="el-GR" dirty="0" smtClean="0"/>
          </a:p>
          <a:p>
            <a:pPr algn="ctr"/>
            <a:r>
              <a:rPr lang="el-GR" dirty="0" smtClean="0"/>
              <a:t>του </a:t>
            </a:r>
            <a:r>
              <a:rPr lang="el-GR" dirty="0"/>
              <a:t>προέδρου </a:t>
            </a:r>
            <a:endParaRPr lang="en-US" dirty="0" smtClean="0"/>
          </a:p>
          <a:p>
            <a:pPr algn="ctr"/>
            <a:r>
              <a:rPr lang="el-GR" dirty="0" smtClean="0"/>
              <a:t>της </a:t>
            </a:r>
            <a:r>
              <a:rPr lang="el-GR" dirty="0" err="1"/>
              <a:t>Διαμερικανικής</a:t>
            </a:r>
            <a:r>
              <a:rPr lang="el-GR" dirty="0"/>
              <a:t> Τράπεζας Ανάπτυξης.</a:t>
            </a:r>
          </a:p>
        </p:txBody>
      </p:sp>
      <p:pic>
        <p:nvPicPr>
          <p:cNvPr id="12" name="Picture 4" descr="F:\ΙΔΡΥΜΑ ΒΑΡΔΙΝΟΓΙΑΝΝΗ\idrima-vardinogianni.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46473"/>
            <a:ext cx="727918" cy="72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LOGO EK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92088" cy="7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80058"/>
            <a:ext cx="2178980" cy="155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60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186</TotalTime>
  <Words>486</Words>
  <Application>Microsoft Office PowerPoint</Application>
  <PresentationFormat>Προβολή στην οθόνη (4:3)</PresentationFormat>
  <Paragraphs>99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Χαρτί</vt:lpstr>
      <vt:lpstr>Παρουσίαση του PowerPoint</vt:lpstr>
      <vt:lpstr>Óscar Rafael de Jesús Arias Sánchez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Óscar Rafael de Jesús Arias Sánchez</dc:title>
  <dc:creator>USER_LIB05</dc:creator>
  <cp:lastModifiedBy>TOMARAS</cp:lastModifiedBy>
  <cp:revision>20</cp:revision>
  <dcterms:created xsi:type="dcterms:W3CDTF">2018-04-30T06:00:08Z</dcterms:created>
  <dcterms:modified xsi:type="dcterms:W3CDTF">2018-05-02T07:11:46Z</dcterms:modified>
</cp:coreProperties>
</file>