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2" r:id="rId2"/>
    <p:sldId id="256" r:id="rId3"/>
    <p:sldId id="265" r:id="rId4"/>
    <p:sldId id="266" r:id="rId5"/>
    <p:sldId id="267" r:id="rId6"/>
    <p:sldId id="258" r:id="rId7"/>
    <p:sldId id="268" r:id="rId8"/>
    <p:sldId id="270" r:id="rId9"/>
    <p:sldId id="264" r:id="rId10"/>
    <p:sldId id="271" r:id="rId11"/>
    <p:sldId id="273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5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F2C9355-20DC-4482-9843-EE34E9DBE3EB}" type="datetimeFigureOut">
              <a:rPr lang="el-GR" smtClean="0"/>
              <a:t>2/5/2018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49BFA0A-050D-4B14-AFC3-C061BB4A754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?v=hMR8NXjDl8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F:\ΙΔΡΥΜΑ ΒΑΡΔΙΝΟΓΙΑΝΝΗ\ΕΞΩΦΥΛΛΟ -ΛΕΜΕ ΤΗΝ ΑΛΗΘΕΙ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899" y="1772816"/>
            <a:ext cx="3063907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F:\LOGO EK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48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ιζόντιος πάπυρος 3"/>
          <p:cNvSpPr/>
          <p:nvPr/>
        </p:nvSpPr>
        <p:spPr>
          <a:xfrm>
            <a:off x="1271102" y="2665492"/>
            <a:ext cx="6624736" cy="270772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i="1" dirty="0" smtClean="0">
                <a:solidFill>
                  <a:schemeClr val="bg1"/>
                </a:solidFill>
              </a:rPr>
              <a:t>Στα οκτώ χρόνια της προεδρίας του </a:t>
            </a:r>
          </a:p>
          <a:p>
            <a:pPr algn="ctr"/>
            <a:r>
              <a:rPr lang="el-GR" sz="2000" b="1" i="1" dirty="0" smtClean="0">
                <a:solidFill>
                  <a:schemeClr val="bg1"/>
                </a:solidFill>
              </a:rPr>
              <a:t>ο </a:t>
            </a:r>
            <a:r>
              <a:rPr lang="el-GR" sz="2000" b="1" i="1" dirty="0" err="1" smtClean="0">
                <a:solidFill>
                  <a:schemeClr val="bg1"/>
                </a:solidFill>
              </a:rPr>
              <a:t>Μπαράκ</a:t>
            </a:r>
            <a:r>
              <a:rPr lang="el-GR" sz="2000" b="1" i="1" dirty="0" smtClean="0">
                <a:solidFill>
                  <a:schemeClr val="bg1"/>
                </a:solidFill>
              </a:rPr>
              <a:t> </a:t>
            </a:r>
            <a:r>
              <a:rPr lang="el-GR" sz="2000" b="1" i="1" dirty="0" err="1" smtClean="0">
                <a:solidFill>
                  <a:schemeClr val="bg1"/>
                </a:solidFill>
              </a:rPr>
              <a:t>Ομπάμα</a:t>
            </a:r>
            <a:r>
              <a:rPr lang="el-GR" sz="2000" b="1" i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l-GR" sz="2000" b="1" i="1" dirty="0" smtClean="0">
                <a:solidFill>
                  <a:schemeClr val="bg1"/>
                </a:solidFill>
              </a:rPr>
              <a:t>μας έκανε να μιλάμε μόνο για τις πολιτικές επιλογές του κι όχι για το χρώμα του δέρματός του… </a:t>
            </a:r>
          </a:p>
          <a:p>
            <a:pPr algn="ctr"/>
            <a:r>
              <a:rPr lang="el-GR" sz="2000" b="1" i="1" dirty="0" smtClean="0">
                <a:solidFill>
                  <a:schemeClr val="bg1"/>
                </a:solidFill>
              </a:rPr>
              <a:t>Αυτό ίσως μακροπρόθεσμα </a:t>
            </a:r>
          </a:p>
          <a:p>
            <a:pPr algn="ctr"/>
            <a:r>
              <a:rPr lang="el-GR" sz="2000" b="1" i="1" dirty="0" smtClean="0">
                <a:solidFill>
                  <a:schemeClr val="bg1"/>
                </a:solidFill>
              </a:rPr>
              <a:t>να είναι και το </a:t>
            </a:r>
            <a:r>
              <a:rPr lang="el-GR" sz="3600" b="1" i="1" dirty="0" smtClean="0">
                <a:solidFill>
                  <a:schemeClr val="bg1"/>
                </a:solidFill>
              </a:rPr>
              <a:t>μεγαλύτερο</a:t>
            </a:r>
            <a:r>
              <a:rPr lang="el-GR" sz="2000" b="1" i="1" dirty="0" smtClean="0">
                <a:solidFill>
                  <a:schemeClr val="bg1"/>
                </a:solidFill>
              </a:rPr>
              <a:t> επίτευγμά του!</a:t>
            </a:r>
            <a:endParaRPr lang="el-GR" sz="2000" b="1" i="1" dirty="0">
              <a:solidFill>
                <a:schemeClr val="bg1"/>
              </a:solidFill>
            </a:endParaRPr>
          </a:p>
        </p:txBody>
      </p:sp>
      <p:pic>
        <p:nvPicPr>
          <p:cNvPr id="7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7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F:\ΙΔΡΥΜΑ ΒΑΡΔΙΝΟΓΙΑΝΝΗ\ΕΞΩΦΥΛΛΟ -ΛΕΜΕ ΤΗΝ ΑΛΗΘΕΙ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6672"/>
            <a:ext cx="170775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4221088"/>
            <a:ext cx="5904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i="1" dirty="0" smtClean="0"/>
              <a:t>Σας ευχαριστούμε!</a:t>
            </a:r>
          </a:p>
          <a:p>
            <a:pPr algn="ctr"/>
            <a:endParaRPr lang="el-GR" sz="2000" b="1" i="1" dirty="0" smtClean="0"/>
          </a:p>
          <a:p>
            <a:pPr algn="ctr"/>
            <a:r>
              <a:rPr lang="el-GR" sz="2000" b="1" i="1" dirty="0" err="1" smtClean="0"/>
              <a:t>Κεληγιάννη</a:t>
            </a:r>
            <a:r>
              <a:rPr lang="el-GR" sz="2000" b="1" i="1" dirty="0" smtClean="0"/>
              <a:t> </a:t>
            </a:r>
            <a:r>
              <a:rPr lang="el-GR" sz="2000" b="1" i="1" dirty="0" smtClean="0"/>
              <a:t>Μαρία </a:t>
            </a:r>
            <a:br>
              <a:rPr lang="el-GR" sz="2000" b="1" i="1" dirty="0" smtClean="0"/>
            </a:br>
            <a:r>
              <a:rPr lang="el-GR" sz="2000" b="1" i="1" dirty="0" err="1" smtClean="0"/>
              <a:t>Κολυβά</a:t>
            </a:r>
            <a:r>
              <a:rPr lang="el-GR" sz="2000" b="1" i="1" dirty="0" smtClean="0"/>
              <a:t> Γεωργία </a:t>
            </a:r>
            <a:endParaRPr lang="el-GR" sz="2000" b="1" i="1" dirty="0" smtClean="0"/>
          </a:p>
          <a:p>
            <a:pPr algn="ctr"/>
            <a:r>
              <a:rPr lang="el-GR" sz="2000" b="1" i="1" dirty="0" smtClean="0"/>
              <a:t/>
            </a:r>
            <a:br>
              <a:rPr lang="el-GR" sz="2000" b="1" i="1" dirty="0" smtClean="0"/>
            </a:br>
            <a:r>
              <a:rPr lang="el-GR" sz="2000" b="1" i="1" dirty="0" smtClean="0"/>
              <a:t>Φιλολογικό τμήμα </a:t>
            </a:r>
            <a:r>
              <a:rPr lang="el-GR" sz="2000" b="1" i="1" dirty="0" smtClean="0"/>
              <a:t>Παν/</a:t>
            </a:r>
            <a:r>
              <a:rPr lang="el-GR" sz="2000" b="1" i="1" dirty="0" err="1" smtClean="0"/>
              <a:t>μίου</a:t>
            </a:r>
            <a:r>
              <a:rPr lang="el-GR" sz="2000" b="1" i="1" dirty="0" smtClean="0"/>
              <a:t>  </a:t>
            </a:r>
            <a:r>
              <a:rPr lang="el-GR" sz="2000" b="1" i="1" dirty="0" smtClean="0"/>
              <a:t>Πατρών </a:t>
            </a:r>
            <a:endParaRPr lang="el-GR" sz="2000" b="1" i="1" dirty="0"/>
          </a:p>
        </p:txBody>
      </p:sp>
      <p:pic>
        <p:nvPicPr>
          <p:cNvPr id="6" name="Picture 4" descr="F:\LOGO EK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34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75656" y="620688"/>
            <a:ext cx="6328184" cy="1656184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Barack Hussein Obama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43708" y="2492896"/>
            <a:ext cx="5400600" cy="64807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l-GR" sz="2400" b="1" dirty="0" smtClean="0"/>
              <a:t>44</a:t>
            </a:r>
            <a:r>
              <a:rPr lang="el-GR" sz="2400" b="1" baseline="30000" dirty="0" smtClean="0"/>
              <a:t>ος</a:t>
            </a:r>
            <a:r>
              <a:rPr lang="el-GR" sz="2400" b="1" dirty="0" smtClean="0"/>
              <a:t> Πρόεδρος </a:t>
            </a:r>
            <a:r>
              <a:rPr lang="el-GR" sz="2400" b="1" dirty="0"/>
              <a:t>των ΗΠΑ</a:t>
            </a:r>
          </a:p>
          <a:p>
            <a:pPr algn="ctr"/>
            <a:r>
              <a:rPr lang="el-GR" sz="2400" b="1" dirty="0" smtClean="0"/>
              <a:t>20 </a:t>
            </a:r>
            <a:r>
              <a:rPr lang="el-GR" sz="2400" b="1" dirty="0"/>
              <a:t>Ιανουαρίου 2009 – 20 Ιανουαρίου 2017</a:t>
            </a: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846170"/>
            <a:ext cx="5328592" cy="2408403"/>
          </a:xfrm>
          <a:prstGeom prst="rect">
            <a:avLst/>
          </a:prstGeom>
        </p:spPr>
      </p:pic>
      <p:pic>
        <p:nvPicPr>
          <p:cNvPr id="8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71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Έλλειψη 1"/>
          <p:cNvSpPr/>
          <p:nvPr/>
        </p:nvSpPr>
        <p:spPr>
          <a:xfrm>
            <a:off x="5297891" y="4869160"/>
            <a:ext cx="2754183" cy="1416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i="1" dirty="0">
                <a:solidFill>
                  <a:schemeClr val="bg1"/>
                </a:solidFill>
              </a:rPr>
              <a:t>Ή</a:t>
            </a:r>
            <a:r>
              <a:rPr lang="el-GR" sz="1600" b="1" i="1" dirty="0" smtClean="0">
                <a:solidFill>
                  <a:schemeClr val="bg1"/>
                </a:solidFill>
              </a:rPr>
              <a:t>ταν ο πρώτος  έγχρωμος πρόεδρος των ΗΠΑ</a:t>
            </a:r>
            <a:endParaRPr lang="el-GR" sz="1600" b="1" i="1" dirty="0">
              <a:solidFill>
                <a:schemeClr val="bg1"/>
              </a:solidFill>
            </a:endParaRPr>
          </a:p>
        </p:txBody>
      </p:sp>
      <p:sp>
        <p:nvSpPr>
          <p:cNvPr id="5" name="Έλλειψη 4"/>
          <p:cNvSpPr/>
          <p:nvPr/>
        </p:nvSpPr>
        <p:spPr>
          <a:xfrm>
            <a:off x="5220072" y="346797"/>
            <a:ext cx="2521801" cy="184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 smtClean="0">
                <a:solidFill>
                  <a:schemeClr val="bg1"/>
                </a:solidFill>
              </a:rPr>
              <a:t>Γεννήθηκε </a:t>
            </a:r>
            <a:endParaRPr lang="en-US" b="1" i="1" dirty="0" smtClean="0">
              <a:solidFill>
                <a:schemeClr val="bg1"/>
              </a:solidFill>
            </a:endParaRPr>
          </a:p>
          <a:p>
            <a:pPr algn="ctr"/>
            <a:r>
              <a:rPr lang="el-GR" b="1" i="1" dirty="0" smtClean="0">
                <a:solidFill>
                  <a:schemeClr val="bg1"/>
                </a:solidFill>
              </a:rPr>
              <a:t>στις 4 Αυγούστου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l-GR" b="1" i="1" dirty="0" smtClean="0">
                <a:solidFill>
                  <a:schemeClr val="bg1"/>
                </a:solidFill>
              </a:rPr>
              <a:t>1961 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6" name="Έλλειψη 5"/>
          <p:cNvSpPr/>
          <p:nvPr/>
        </p:nvSpPr>
        <p:spPr>
          <a:xfrm>
            <a:off x="6012161" y="2780927"/>
            <a:ext cx="3024336" cy="16561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bg1"/>
                </a:solidFill>
              </a:rPr>
              <a:t>Απόφοιτος </a:t>
            </a:r>
          </a:p>
          <a:p>
            <a:pPr algn="ctr"/>
            <a:r>
              <a:rPr lang="el-GR" dirty="0" smtClean="0">
                <a:solidFill>
                  <a:schemeClr val="bg1"/>
                </a:solidFill>
              </a:rPr>
              <a:t>του </a:t>
            </a:r>
            <a:r>
              <a:rPr lang="el-GR" b="1" i="1" dirty="0" smtClean="0">
                <a:solidFill>
                  <a:schemeClr val="bg1"/>
                </a:solidFill>
              </a:rPr>
              <a:t>Παν/</a:t>
            </a:r>
            <a:r>
              <a:rPr lang="el-GR" b="1" i="1" dirty="0" err="1" smtClean="0">
                <a:solidFill>
                  <a:schemeClr val="bg1"/>
                </a:solidFill>
              </a:rPr>
              <a:t>μίου</a:t>
            </a:r>
            <a:r>
              <a:rPr lang="el-GR" b="1" i="1" dirty="0" smtClean="0">
                <a:solidFill>
                  <a:schemeClr val="bg1"/>
                </a:solidFill>
              </a:rPr>
              <a:t> Κολούμπια</a:t>
            </a:r>
            <a:r>
              <a:rPr lang="el-GR" i="1" dirty="0" smtClean="0">
                <a:solidFill>
                  <a:schemeClr val="bg1"/>
                </a:solidFill>
              </a:rPr>
              <a:t> </a:t>
            </a:r>
            <a:r>
              <a:rPr lang="el-GR" dirty="0" smtClean="0">
                <a:solidFill>
                  <a:schemeClr val="bg1"/>
                </a:solidFill>
              </a:rPr>
              <a:t>και </a:t>
            </a:r>
          </a:p>
          <a:p>
            <a:pPr algn="ctr"/>
            <a:r>
              <a:rPr lang="el-GR" dirty="0" smtClean="0">
                <a:solidFill>
                  <a:schemeClr val="bg1"/>
                </a:solidFill>
              </a:rPr>
              <a:t>της </a:t>
            </a:r>
            <a:r>
              <a:rPr lang="el-GR" b="1" i="1" dirty="0" smtClean="0">
                <a:solidFill>
                  <a:schemeClr val="bg1"/>
                </a:solidFill>
              </a:rPr>
              <a:t>Νομικής Σχολής </a:t>
            </a:r>
          </a:p>
          <a:p>
            <a:pPr algn="ctr"/>
            <a:r>
              <a:rPr lang="el-GR" b="1" i="1" dirty="0" smtClean="0">
                <a:solidFill>
                  <a:schemeClr val="bg1"/>
                </a:solidFill>
              </a:rPr>
              <a:t>του Χάρβαρντ.</a:t>
            </a:r>
            <a:br>
              <a:rPr lang="el-GR" b="1" i="1" dirty="0" smtClean="0">
                <a:solidFill>
                  <a:schemeClr val="bg1"/>
                </a:solidFill>
              </a:rPr>
            </a:br>
            <a:endParaRPr lang="el-GR" b="1" i="1" dirty="0">
              <a:solidFill>
                <a:schemeClr val="bg1"/>
              </a:solidFill>
            </a:endParaRPr>
          </a:p>
        </p:txBody>
      </p:sp>
      <p:cxnSp>
        <p:nvCxnSpPr>
          <p:cNvPr id="11" name="Ευθύγραμμο βέλος σύνδεσης 10"/>
          <p:cNvCxnSpPr/>
          <p:nvPr/>
        </p:nvCxnSpPr>
        <p:spPr>
          <a:xfrm flipV="1">
            <a:off x="3995936" y="1987185"/>
            <a:ext cx="1008112" cy="8657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/>
          <p:nvPr/>
        </p:nvCxnSpPr>
        <p:spPr>
          <a:xfrm>
            <a:off x="4139952" y="3474859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>
            <a:off x="3995936" y="4005064"/>
            <a:ext cx="8640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Εικόνα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177788"/>
            <a:ext cx="3278138" cy="24753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65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Ψαλίδισμα διαγώνιας γωνίας του ορθογωνίου 3"/>
          <p:cNvSpPr/>
          <p:nvPr/>
        </p:nvSpPr>
        <p:spPr>
          <a:xfrm>
            <a:off x="1675696" y="739552"/>
            <a:ext cx="5976664" cy="9144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bg1"/>
                </a:solidFill>
              </a:rPr>
              <a:t>Στόχοι προεδρικής θητείας </a:t>
            </a:r>
            <a:endParaRPr lang="el-GR" sz="2400" b="1" i="1" dirty="0">
              <a:solidFill>
                <a:schemeClr val="bg1"/>
              </a:solidFill>
            </a:endParaRPr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395536" y="2880380"/>
            <a:ext cx="187220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</a:rPr>
              <a:t>Τ</a:t>
            </a:r>
            <a:r>
              <a:rPr lang="el-GR" b="1" dirty="0" smtClean="0">
                <a:solidFill>
                  <a:schemeClr val="bg1"/>
                </a:solidFill>
              </a:rPr>
              <a:t>ερματισμός πολέμου στο Ιράκ </a:t>
            </a:r>
            <a:endParaRPr lang="el-GR" b="1" dirty="0">
              <a:solidFill>
                <a:schemeClr val="bg1"/>
              </a:solidFill>
            </a:endParaRPr>
          </a:p>
        </p:txBody>
      </p:sp>
      <p:cxnSp>
        <p:nvCxnSpPr>
          <p:cNvPr id="7" name="Ευθύγραμμο βέλος σύνδεσης 6"/>
          <p:cNvCxnSpPr/>
          <p:nvPr/>
        </p:nvCxnSpPr>
        <p:spPr>
          <a:xfrm flipH="1">
            <a:off x="1611680" y="2040290"/>
            <a:ext cx="5920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Στρογγυλεμένο ορθογώνιο 12"/>
          <p:cNvSpPr/>
          <p:nvPr/>
        </p:nvSpPr>
        <p:spPr>
          <a:xfrm>
            <a:off x="1907704" y="4385672"/>
            <a:ext cx="1944216" cy="1154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</a:rPr>
              <a:t>Α</a:t>
            </a:r>
            <a:r>
              <a:rPr lang="el-GR" b="1" dirty="0" smtClean="0">
                <a:solidFill>
                  <a:schemeClr val="bg1"/>
                </a:solidFill>
              </a:rPr>
              <a:t>νεξάρτητη ενέργεια</a:t>
            </a:r>
            <a:endParaRPr lang="el-GR" b="1" dirty="0">
              <a:solidFill>
                <a:schemeClr val="bg1"/>
              </a:solidFill>
            </a:endParaRPr>
          </a:p>
        </p:txBody>
      </p:sp>
      <p:cxnSp>
        <p:nvCxnSpPr>
          <p:cNvPr id="20" name="Ευθύγραμμο βέλος σύνδεσης 19"/>
          <p:cNvCxnSpPr/>
          <p:nvPr/>
        </p:nvCxnSpPr>
        <p:spPr>
          <a:xfrm flipH="1">
            <a:off x="3563888" y="2240868"/>
            <a:ext cx="576064" cy="1262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Στρογγυλεμένο ορθογώνιο 20"/>
          <p:cNvSpPr/>
          <p:nvPr/>
        </p:nvSpPr>
        <p:spPr>
          <a:xfrm>
            <a:off x="5220072" y="4243948"/>
            <a:ext cx="223224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Κ</a:t>
            </a:r>
            <a:r>
              <a:rPr lang="el-GR" dirty="0" smtClean="0">
                <a:solidFill>
                  <a:schemeClr val="bg1"/>
                </a:solidFill>
              </a:rPr>
              <a:t>αθολική ιατροφαρμακευτι</a:t>
            </a:r>
            <a:r>
              <a:rPr lang="el-GR" dirty="0">
                <a:solidFill>
                  <a:schemeClr val="bg1"/>
                </a:solidFill>
              </a:rPr>
              <a:t>κ</a:t>
            </a:r>
            <a:r>
              <a:rPr lang="el-GR" dirty="0" smtClean="0">
                <a:solidFill>
                  <a:schemeClr val="bg1"/>
                </a:solidFill>
              </a:rPr>
              <a:t>ή περίθαλψη</a:t>
            </a:r>
            <a:endParaRPr lang="el-GR" dirty="0">
              <a:solidFill>
                <a:schemeClr val="bg1"/>
              </a:solidFill>
            </a:endParaRPr>
          </a:p>
        </p:txBody>
      </p:sp>
      <p:cxnSp>
        <p:nvCxnSpPr>
          <p:cNvPr id="23" name="Ευθύγραμμο βέλος σύνδεσης 22"/>
          <p:cNvCxnSpPr/>
          <p:nvPr/>
        </p:nvCxnSpPr>
        <p:spPr>
          <a:xfrm>
            <a:off x="5580112" y="2215452"/>
            <a:ext cx="360040" cy="131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Στρογγυλεμένο ορθογώνιο 28"/>
          <p:cNvSpPr/>
          <p:nvPr/>
        </p:nvSpPr>
        <p:spPr>
          <a:xfrm>
            <a:off x="6588224" y="2658626"/>
            <a:ext cx="2448272" cy="1346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ντιμετώπιση συνεπειών  </a:t>
            </a:r>
          </a:p>
          <a:p>
            <a:pPr algn="ctr"/>
            <a:r>
              <a:rPr lang="el-GR" sz="1600" b="1" dirty="0" smtClean="0">
                <a:solidFill>
                  <a:schemeClr val="bg1"/>
                </a:solidFill>
              </a:rPr>
              <a:t>από την παγκόσμια οικονομική ύφεση</a:t>
            </a:r>
            <a:endParaRPr lang="el-GR" sz="1600" b="1" dirty="0">
              <a:solidFill>
                <a:schemeClr val="bg1"/>
              </a:solidFill>
            </a:endParaRPr>
          </a:p>
        </p:txBody>
      </p:sp>
      <p:cxnSp>
        <p:nvCxnSpPr>
          <p:cNvPr id="31" name="Ευθύγραμμο βέλος σύνδεσης 30"/>
          <p:cNvCxnSpPr/>
          <p:nvPr/>
        </p:nvCxnSpPr>
        <p:spPr>
          <a:xfrm>
            <a:off x="7308304" y="1988840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89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3" grpId="0" animBg="1"/>
      <p:bldP spid="21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Διάγραμμα ροής: Διάτρητη ταινία 5"/>
          <p:cNvSpPr/>
          <p:nvPr/>
        </p:nvSpPr>
        <p:spPr>
          <a:xfrm>
            <a:off x="2411760" y="328690"/>
            <a:ext cx="4320480" cy="122413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bg1"/>
                </a:solidFill>
              </a:rPr>
              <a:t>Νόμπελ Ειρήνης</a:t>
            </a:r>
            <a:endParaRPr lang="el-GR" sz="2400" b="1" i="1" dirty="0">
              <a:solidFill>
                <a:schemeClr val="bg1"/>
              </a:solidFill>
            </a:endParaRPr>
          </a:p>
        </p:txBody>
      </p:sp>
      <p:sp>
        <p:nvSpPr>
          <p:cNvPr id="14" name="Ψαλίδισμα διαγώνιας γωνίας του ορθογωνίου 13"/>
          <p:cNvSpPr/>
          <p:nvPr/>
        </p:nvSpPr>
        <p:spPr>
          <a:xfrm>
            <a:off x="3311860" y="3789040"/>
            <a:ext cx="2520280" cy="158417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 smtClean="0">
                <a:solidFill>
                  <a:schemeClr val="bg1"/>
                </a:solidFill>
              </a:rPr>
              <a:t>Στις 9 Οκτωβρίου 2009 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18" name="Ψαλίδισμα διαγώνιας γωνίας του ορθογωνίου 17"/>
          <p:cNvSpPr/>
          <p:nvPr/>
        </p:nvSpPr>
        <p:spPr>
          <a:xfrm>
            <a:off x="323528" y="2168860"/>
            <a:ext cx="2304256" cy="2016224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>
                <a:solidFill>
                  <a:schemeClr val="bg1"/>
                </a:solidFill>
              </a:rPr>
              <a:t>O </a:t>
            </a:r>
            <a:r>
              <a:rPr lang="el-GR" sz="1400" b="1" i="1" dirty="0" smtClean="0">
                <a:solidFill>
                  <a:schemeClr val="bg1"/>
                </a:solidFill>
              </a:rPr>
              <a:t>τρίτος εν ενεργεία πρόεδρος των ΗΠΑ, και τέταρτος συνολικά, που κέρδισε το βραβείο</a:t>
            </a:r>
            <a:endParaRPr lang="el-GR" sz="1400" b="1" i="1" dirty="0">
              <a:solidFill>
                <a:schemeClr val="bg1"/>
              </a:solidFill>
            </a:endParaRPr>
          </a:p>
        </p:txBody>
      </p:sp>
      <p:sp>
        <p:nvSpPr>
          <p:cNvPr id="19" name="Ψαλίδισμα διαγώνιας γωνίας του ορθογωνίου 18"/>
          <p:cNvSpPr/>
          <p:nvPr/>
        </p:nvSpPr>
        <p:spPr>
          <a:xfrm>
            <a:off x="6156176" y="2276872"/>
            <a:ext cx="2648232" cy="230425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 smtClean="0">
                <a:solidFill>
                  <a:schemeClr val="bg1"/>
                </a:solidFill>
              </a:rPr>
              <a:t>O </a:t>
            </a:r>
            <a:r>
              <a:rPr lang="el-GR" sz="1600" b="1" i="1" dirty="0" smtClean="0">
                <a:solidFill>
                  <a:schemeClr val="bg1"/>
                </a:solidFill>
              </a:rPr>
              <a:t>λόγος </a:t>
            </a:r>
          </a:p>
          <a:p>
            <a:pPr algn="ctr"/>
            <a:r>
              <a:rPr lang="el-GR" sz="1600" b="1" i="1" dirty="0" smtClean="0">
                <a:solidFill>
                  <a:schemeClr val="bg1"/>
                </a:solidFill>
              </a:rPr>
              <a:t>που ο </a:t>
            </a:r>
            <a:r>
              <a:rPr lang="el-GR" sz="1600" b="1" i="1" dirty="0" err="1" smtClean="0">
                <a:solidFill>
                  <a:schemeClr val="bg1"/>
                </a:solidFill>
              </a:rPr>
              <a:t>Ομπάμα</a:t>
            </a:r>
            <a:r>
              <a:rPr lang="el-GR" sz="1600" b="1" i="1" dirty="0" smtClean="0">
                <a:solidFill>
                  <a:schemeClr val="bg1"/>
                </a:solidFill>
              </a:rPr>
              <a:t> κέρδισε το βραβείο </a:t>
            </a:r>
          </a:p>
          <a:p>
            <a:pPr algn="ctr"/>
            <a:r>
              <a:rPr lang="el-GR" sz="1600" b="1" i="1" dirty="0" smtClean="0">
                <a:solidFill>
                  <a:schemeClr val="bg1"/>
                </a:solidFill>
              </a:rPr>
              <a:t>ήταν «το όραμά του </a:t>
            </a:r>
          </a:p>
          <a:p>
            <a:pPr algn="ctr"/>
            <a:r>
              <a:rPr lang="el-GR" sz="1600" b="1" i="1" dirty="0" smtClean="0">
                <a:solidFill>
                  <a:schemeClr val="bg1"/>
                </a:solidFill>
              </a:rPr>
              <a:t>και η δουλειά του </a:t>
            </a:r>
          </a:p>
          <a:p>
            <a:pPr algn="ctr"/>
            <a:r>
              <a:rPr lang="el-GR" sz="1600" b="1" i="1" dirty="0" smtClean="0">
                <a:solidFill>
                  <a:schemeClr val="bg1"/>
                </a:solidFill>
              </a:rPr>
              <a:t>για έναν κόσμο </a:t>
            </a:r>
          </a:p>
          <a:p>
            <a:pPr algn="ctr"/>
            <a:r>
              <a:rPr lang="el-GR" sz="1600" b="1" i="1" dirty="0" smtClean="0">
                <a:solidFill>
                  <a:schemeClr val="bg1"/>
                </a:solidFill>
              </a:rPr>
              <a:t>χωρίς πυρηνικά όπλα</a:t>
            </a:r>
            <a:r>
              <a:rPr lang="el-GR" b="1" i="1" dirty="0" smtClean="0">
                <a:solidFill>
                  <a:schemeClr val="bg1"/>
                </a:solidFill>
              </a:rPr>
              <a:t>».</a:t>
            </a:r>
            <a:endParaRPr lang="el-GR" b="1" i="1" dirty="0">
              <a:solidFill>
                <a:schemeClr val="bg1"/>
              </a:solidFill>
            </a:endParaRPr>
          </a:p>
        </p:txBody>
      </p:sp>
      <p:pic>
        <p:nvPicPr>
          <p:cNvPr id="8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75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693369"/>
            <a:ext cx="3600400" cy="4869831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251520" y="4725144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https://www.youtube.com/watc?v=hMR8NXjDl8g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5220072" y="2420888"/>
            <a:ext cx="2952328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 smtClean="0">
                <a:solidFill>
                  <a:schemeClr val="bg1"/>
                </a:solidFill>
              </a:rPr>
              <a:t>Απονομή Νόμπελ Ειρήνης στη Νορβηγία το 2009</a:t>
            </a:r>
            <a:endParaRPr lang="el-GR" i="1" dirty="0">
              <a:solidFill>
                <a:schemeClr val="bg1"/>
              </a:solidFill>
            </a:endParaRPr>
          </a:p>
        </p:txBody>
      </p:sp>
      <p:pic>
        <p:nvPicPr>
          <p:cNvPr id="11" name="Picture 4" descr="F:\LOGO EK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00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252886" y="404664"/>
            <a:ext cx="49685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bg1"/>
                </a:solidFill>
              </a:rPr>
              <a:t>Αποτελέσματα προεδρικής θητείας</a:t>
            </a:r>
            <a:endParaRPr lang="el-GR" sz="2400" b="1" i="1" dirty="0">
              <a:solidFill>
                <a:schemeClr val="bg1"/>
              </a:solidFill>
            </a:endParaRPr>
          </a:p>
        </p:txBody>
      </p:sp>
      <p:sp>
        <p:nvSpPr>
          <p:cNvPr id="6" name="Κυματισμός 5"/>
          <p:cNvSpPr/>
          <p:nvPr/>
        </p:nvSpPr>
        <p:spPr>
          <a:xfrm>
            <a:off x="602442" y="3027834"/>
            <a:ext cx="2520280" cy="100811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 smtClean="0">
                <a:solidFill>
                  <a:schemeClr val="bg1"/>
                </a:solidFill>
              </a:rPr>
              <a:t>Μείωση ανεργίας</a:t>
            </a:r>
            <a:endParaRPr lang="el-GR" i="1" dirty="0">
              <a:solidFill>
                <a:schemeClr val="bg1"/>
              </a:solidFill>
            </a:endParaRPr>
          </a:p>
        </p:txBody>
      </p:sp>
      <p:cxnSp>
        <p:nvCxnSpPr>
          <p:cNvPr id="8" name="Ευθύγραμμο βέλος σύνδεσης 7"/>
          <p:cNvCxnSpPr/>
          <p:nvPr/>
        </p:nvCxnSpPr>
        <p:spPr>
          <a:xfrm flipH="1">
            <a:off x="2267744" y="2163738"/>
            <a:ext cx="43204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16216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14" name="Κυματισμός 13"/>
          <p:cNvSpPr/>
          <p:nvPr/>
        </p:nvSpPr>
        <p:spPr>
          <a:xfrm>
            <a:off x="1115616" y="4941168"/>
            <a:ext cx="2736304" cy="100811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 smtClean="0">
                <a:solidFill>
                  <a:schemeClr val="bg1"/>
                </a:solidFill>
              </a:rPr>
              <a:t>«πράσινη» ενεργειακής πολιτικής </a:t>
            </a:r>
            <a:endParaRPr lang="el-GR" i="1" dirty="0">
              <a:solidFill>
                <a:schemeClr val="bg1"/>
              </a:solidFill>
            </a:endParaRPr>
          </a:p>
        </p:txBody>
      </p:sp>
      <p:cxnSp>
        <p:nvCxnSpPr>
          <p:cNvPr id="16" name="Ευθύγραμμο βέλος σύνδεσης 15"/>
          <p:cNvCxnSpPr/>
          <p:nvPr/>
        </p:nvCxnSpPr>
        <p:spPr>
          <a:xfrm flipH="1">
            <a:off x="3563888" y="2420888"/>
            <a:ext cx="93610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Διάγραμμα ροής: Διάτρητη ταινία 16"/>
          <p:cNvSpPr/>
          <p:nvPr/>
        </p:nvSpPr>
        <p:spPr>
          <a:xfrm>
            <a:off x="5204424" y="5157192"/>
            <a:ext cx="3122695" cy="122413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 smtClean="0">
                <a:solidFill>
                  <a:schemeClr val="bg1"/>
                </a:solidFill>
              </a:rPr>
              <a:t>Σειρά από κοινωνικά μέτρα, </a:t>
            </a:r>
          </a:p>
          <a:p>
            <a:pPr algn="ctr"/>
            <a:r>
              <a:rPr lang="el-GR" sz="1600" i="1" dirty="0" smtClean="0">
                <a:solidFill>
                  <a:schemeClr val="bg1"/>
                </a:solidFill>
              </a:rPr>
              <a:t>όπως η αναγνώριση του γάμου </a:t>
            </a:r>
          </a:p>
          <a:p>
            <a:pPr algn="ctr"/>
            <a:r>
              <a:rPr lang="el-GR" sz="1600" i="1" dirty="0" smtClean="0">
                <a:solidFill>
                  <a:schemeClr val="bg1"/>
                </a:solidFill>
              </a:rPr>
              <a:t>των ομοφυλόφιλων ζευγαριών.</a:t>
            </a:r>
            <a:endParaRPr lang="el-GR" sz="1600" i="1" dirty="0">
              <a:solidFill>
                <a:schemeClr val="bg1"/>
              </a:solidFill>
            </a:endParaRPr>
          </a:p>
        </p:txBody>
      </p:sp>
      <p:cxnSp>
        <p:nvCxnSpPr>
          <p:cNvPr id="19" name="Ευθύγραμμο βέλος σύνδεσης 18"/>
          <p:cNvCxnSpPr/>
          <p:nvPr/>
        </p:nvCxnSpPr>
        <p:spPr>
          <a:xfrm>
            <a:off x="5204425" y="2420888"/>
            <a:ext cx="375687" cy="22728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Διάγραμμα ροής: Διάτρητη ταινία 19"/>
          <p:cNvSpPr/>
          <p:nvPr/>
        </p:nvSpPr>
        <p:spPr>
          <a:xfrm>
            <a:off x="6608581" y="3579872"/>
            <a:ext cx="1944216" cy="7200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chemeClr val="bg1"/>
                </a:solidFill>
              </a:rPr>
              <a:t>Obamacare</a:t>
            </a:r>
            <a:endParaRPr lang="el-GR" i="1" dirty="0">
              <a:solidFill>
                <a:schemeClr val="bg1"/>
              </a:solidFill>
            </a:endParaRPr>
          </a:p>
        </p:txBody>
      </p:sp>
      <p:cxnSp>
        <p:nvCxnSpPr>
          <p:cNvPr id="22" name="Ευθύγραμμο βέλος σύνδεσης 21"/>
          <p:cNvCxnSpPr/>
          <p:nvPr/>
        </p:nvCxnSpPr>
        <p:spPr>
          <a:xfrm>
            <a:off x="6516216" y="2163738"/>
            <a:ext cx="705222" cy="905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35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4" grpId="0" animBg="1"/>
      <p:bldP spid="17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Διάγραμμα ροής: Διάτρητη ταινία 3"/>
          <p:cNvSpPr/>
          <p:nvPr/>
        </p:nvSpPr>
        <p:spPr>
          <a:xfrm>
            <a:off x="746995" y="2759214"/>
            <a:ext cx="2690066" cy="178219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Σύμφωνα με πρόσφατη έρευνα του </a:t>
            </a:r>
            <a:r>
              <a:rPr lang="el-GR" sz="1400" b="1" i="1" dirty="0" err="1" smtClean="0">
                <a:solidFill>
                  <a:schemeClr val="bg1"/>
                </a:solidFill>
              </a:rPr>
              <a:t>Pew</a:t>
            </a:r>
            <a:r>
              <a:rPr lang="el-GR" sz="1400" b="1" i="1" dirty="0" smtClean="0">
                <a:solidFill>
                  <a:schemeClr val="bg1"/>
                </a:solidFill>
              </a:rPr>
              <a:t> </a:t>
            </a:r>
            <a:r>
              <a:rPr lang="el-GR" sz="1400" b="1" i="1" dirty="0" err="1" smtClean="0">
                <a:solidFill>
                  <a:schemeClr val="bg1"/>
                </a:solidFill>
              </a:rPr>
              <a:t>Research</a:t>
            </a:r>
            <a:r>
              <a:rPr lang="el-GR" sz="1400" b="1" i="1" dirty="0" smtClean="0">
                <a:solidFill>
                  <a:schemeClr val="bg1"/>
                </a:solidFill>
              </a:rPr>
              <a:t> </a:t>
            </a:r>
            <a:r>
              <a:rPr lang="el-G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</a:t>
            </a:r>
            <a:r>
              <a:rPr lang="el-GR" sz="1400" b="1" i="1" dirty="0" smtClean="0">
                <a:solidFill>
                  <a:schemeClr val="bg1"/>
                </a:solidFill>
              </a:rPr>
              <a:t> 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ο </a:t>
            </a:r>
            <a:r>
              <a:rPr lang="el-GR" sz="1400" b="1" i="1" dirty="0" err="1" smtClean="0">
                <a:solidFill>
                  <a:schemeClr val="bg1"/>
                </a:solidFill>
              </a:rPr>
              <a:t>Ομπάμα</a:t>
            </a:r>
            <a:r>
              <a:rPr lang="el-GR" sz="1400" b="1" i="1" dirty="0" smtClean="0">
                <a:solidFill>
                  <a:schemeClr val="bg1"/>
                </a:solidFill>
              </a:rPr>
              <a:t> βοήθησε στη βελτίωση των φυλετικών σχέσεων</a:t>
            </a:r>
            <a:r>
              <a:rPr lang="el-GR" dirty="0" smtClean="0">
                <a:solidFill>
                  <a:schemeClr val="bg1"/>
                </a:solidFill>
              </a:rPr>
              <a:t>. </a:t>
            </a:r>
          </a:p>
          <a:p>
            <a:pPr algn="ctr"/>
            <a:endParaRPr lang="el-GR" dirty="0"/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 flipH="1">
            <a:off x="2339752" y="2060848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Διάγραμμα ροής: Διάτρητη ταινία 6"/>
          <p:cNvSpPr/>
          <p:nvPr/>
        </p:nvSpPr>
        <p:spPr>
          <a:xfrm>
            <a:off x="6084168" y="3753036"/>
            <a:ext cx="2328971" cy="16201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chemeClr val="bg1"/>
                </a:solidFill>
              </a:rPr>
              <a:t>Η</a:t>
            </a:r>
            <a:r>
              <a:rPr lang="el-GR" sz="1400" b="1" dirty="0" smtClean="0">
                <a:solidFill>
                  <a:schemeClr val="bg1"/>
                </a:solidFill>
              </a:rPr>
              <a:t> κυβέρνηση </a:t>
            </a:r>
            <a:r>
              <a:rPr lang="el-GR" sz="1400" b="1" dirty="0" err="1" smtClean="0">
                <a:solidFill>
                  <a:schemeClr val="bg1"/>
                </a:solidFill>
              </a:rPr>
              <a:t>Ομπάμα</a:t>
            </a:r>
            <a:r>
              <a:rPr lang="el-GR" sz="1400" b="1" dirty="0" smtClean="0">
                <a:solidFill>
                  <a:schemeClr val="bg1"/>
                </a:solidFill>
              </a:rPr>
              <a:t> κατάφερε </a:t>
            </a:r>
          </a:p>
          <a:p>
            <a:pPr algn="ctr"/>
            <a:r>
              <a:rPr lang="el-GR" sz="1400" b="1" dirty="0" smtClean="0">
                <a:solidFill>
                  <a:schemeClr val="bg1"/>
                </a:solidFill>
              </a:rPr>
              <a:t>να αποκαταστήσει σχέσεις με το Ιράν και την Κούβα</a:t>
            </a:r>
            <a:r>
              <a:rPr lang="el-GR" sz="1400" b="1" dirty="0" smtClean="0">
                <a:solidFill>
                  <a:schemeClr val="tx1"/>
                </a:solidFill>
              </a:rPr>
              <a:t>.</a:t>
            </a:r>
            <a:endParaRPr lang="el-GR" sz="1400" b="1" dirty="0">
              <a:solidFill>
                <a:schemeClr val="tx1"/>
              </a:solidFill>
            </a:endParaRPr>
          </a:p>
        </p:txBody>
      </p:sp>
      <p:cxnSp>
        <p:nvCxnSpPr>
          <p:cNvPr id="11" name="Ευθύγραμμο βέλος σύνδεσης 10"/>
          <p:cNvCxnSpPr/>
          <p:nvPr/>
        </p:nvCxnSpPr>
        <p:spPr>
          <a:xfrm>
            <a:off x="5868144" y="2060848"/>
            <a:ext cx="840448" cy="1692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Ορθογώνιο 12"/>
          <p:cNvSpPr/>
          <p:nvPr/>
        </p:nvSpPr>
        <p:spPr>
          <a:xfrm>
            <a:off x="2195736" y="723548"/>
            <a:ext cx="5052917" cy="761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/>
              <a:t>Αποτελέσματα προεδρικής θητείας</a:t>
            </a:r>
            <a:endParaRPr lang="el-GR" sz="2400" b="1" i="1" dirty="0"/>
          </a:p>
        </p:txBody>
      </p:sp>
      <p:pic>
        <p:nvPicPr>
          <p:cNvPr id="9" name="Picture 4" descr="F:\LOGO EK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60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023854"/>
            <a:ext cx="4279404" cy="28529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Ελλειψοειδής επεξήγηση 7"/>
          <p:cNvSpPr/>
          <p:nvPr/>
        </p:nvSpPr>
        <p:spPr>
          <a:xfrm rot="1342602">
            <a:off x="5522725" y="1802143"/>
            <a:ext cx="3489799" cy="31324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Εκεί που αναμφίβολα κέρδισε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ο </a:t>
            </a:r>
            <a:r>
              <a:rPr lang="el-GR" sz="1400" b="1" i="1" dirty="0" err="1" smtClean="0">
                <a:solidFill>
                  <a:schemeClr val="bg1"/>
                </a:solidFill>
              </a:rPr>
              <a:t>Μπαράκ</a:t>
            </a:r>
            <a:r>
              <a:rPr lang="el-GR" sz="1400" b="1" i="1" dirty="0" smtClean="0">
                <a:solidFill>
                  <a:schemeClr val="bg1"/>
                </a:solidFill>
              </a:rPr>
              <a:t> </a:t>
            </a:r>
            <a:r>
              <a:rPr lang="el-GR" sz="1400" b="1" i="1" dirty="0" err="1" smtClean="0">
                <a:solidFill>
                  <a:schemeClr val="bg1"/>
                </a:solidFill>
              </a:rPr>
              <a:t>Ομπάμα</a:t>
            </a:r>
            <a:r>
              <a:rPr lang="el-GR" sz="1400" b="1" i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ήταν η ανθρωπιά ,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που απέπνεε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μέσα από τις πιο προσωπικές στιγμές με την οικογένειά του, με τους συνεργάτες του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και τους απλούς πολίτες,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που μοιράστηκε </a:t>
            </a:r>
          </a:p>
          <a:p>
            <a:pPr algn="ctr"/>
            <a:r>
              <a:rPr lang="el-GR" sz="1400" b="1" i="1" dirty="0" smtClean="0">
                <a:solidFill>
                  <a:schemeClr val="bg1"/>
                </a:solidFill>
              </a:rPr>
              <a:t>με την διεθνή κοινότητα.</a:t>
            </a:r>
            <a:endParaRPr lang="el-GR" sz="1400" b="1" i="1" dirty="0">
              <a:solidFill>
                <a:schemeClr val="bg1"/>
              </a:solidFill>
            </a:endParaRPr>
          </a:p>
        </p:txBody>
      </p:sp>
      <p:sp>
        <p:nvSpPr>
          <p:cNvPr id="10" name="Ορθογώνιο 9"/>
          <p:cNvSpPr/>
          <p:nvPr/>
        </p:nvSpPr>
        <p:spPr>
          <a:xfrm>
            <a:off x="1619672" y="641510"/>
            <a:ext cx="5616624" cy="710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bg1"/>
                </a:solidFill>
              </a:rPr>
              <a:t>Ο ανθρώπινος </a:t>
            </a:r>
            <a:r>
              <a:rPr lang="el-GR" sz="2400" b="1" i="1" dirty="0" err="1" smtClean="0">
                <a:solidFill>
                  <a:schemeClr val="bg1"/>
                </a:solidFill>
              </a:rPr>
              <a:t>Μπαράκ</a:t>
            </a:r>
            <a:r>
              <a:rPr lang="el-GR" sz="2400" b="1" i="1" dirty="0" smtClean="0">
                <a:solidFill>
                  <a:schemeClr val="bg1"/>
                </a:solidFill>
              </a:rPr>
              <a:t> </a:t>
            </a:r>
            <a:r>
              <a:rPr lang="el-GR" sz="2400" b="1" i="1" dirty="0" err="1" smtClean="0">
                <a:solidFill>
                  <a:schemeClr val="bg1"/>
                </a:solidFill>
              </a:rPr>
              <a:t>Ομπάμα</a:t>
            </a:r>
            <a:endParaRPr lang="el-GR" sz="2400" b="1" i="1" dirty="0">
              <a:solidFill>
                <a:schemeClr val="bg1"/>
              </a:solidFill>
            </a:endParaRPr>
          </a:p>
        </p:txBody>
      </p:sp>
      <p:pic>
        <p:nvPicPr>
          <p:cNvPr id="7" name="Picture 4" descr="F:\LOGO EK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936104" cy="9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ΙΔΡΥΜΑ ΒΑΡΔΙΝΟΓΙΑΝΝΗ\idrima-vardinogianni.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878846" cy="8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60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Εξώφυλλο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269</TotalTime>
  <Words>255</Words>
  <Application>Microsoft Office PowerPoint</Application>
  <PresentationFormat>Προβολή στην οθόνη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Εξώφυλλο</vt:lpstr>
      <vt:lpstr>Παρουσίαση του PowerPoint</vt:lpstr>
      <vt:lpstr>Barack Hussein Obama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Barack Hussein Obama</dc:title>
  <dc:creator>USER_LIB04</dc:creator>
  <cp:lastModifiedBy>TOMARAS</cp:lastModifiedBy>
  <cp:revision>29</cp:revision>
  <dcterms:created xsi:type="dcterms:W3CDTF">2018-04-30T05:51:48Z</dcterms:created>
  <dcterms:modified xsi:type="dcterms:W3CDTF">2018-05-02T07:32:36Z</dcterms:modified>
</cp:coreProperties>
</file>